
<file path=[Content_Types].xml><?xml version="1.0" encoding="utf-8"?>
<Types xmlns="http://schemas.openxmlformats.org/package/2006/content-types">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8" r:id="rId6"/>
    <p:sldId id="259" r:id="rId7"/>
    <p:sldId id="260" r:id="rId8"/>
    <p:sldId id="261" r:id="rId9"/>
    <p:sldId id="265" r:id="rId10"/>
    <p:sldId id="266" r:id="rId11"/>
    <p:sldId id="262" r:id="rId12"/>
    <p:sldId id="278" r:id="rId13"/>
    <p:sldId id="279" r:id="rId14"/>
    <p:sldId id="280" r:id="rId15"/>
    <p:sldId id="281" r:id="rId16"/>
    <p:sldId id="269" r:id="rId17"/>
    <p:sldId id="268" r:id="rId18"/>
    <p:sldId id="267" r:id="rId19"/>
    <p:sldId id="282" r:id="rId20"/>
    <p:sldId id="270" r:id="rId21"/>
    <p:sldId id="271" r:id="rId22"/>
    <p:sldId id="272" r:id="rId23"/>
    <p:sldId id="273" r:id="rId24"/>
    <p:sldId id="274" r:id="rId25"/>
    <p:sldId id="275" r:id="rId26"/>
    <p:sldId id="276" r:id="rId27"/>
    <p:sldId id="277" r:id="rId28"/>
    <p:sldId id="26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47ADD-4359-08E0-CBA9-B8E658097A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A6DD4C-7C77-F71A-4F8E-995AF4CB81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E1DD46-1C93-1B8E-A566-767509F9BA56}"/>
              </a:ext>
            </a:extLst>
          </p:cNvPr>
          <p:cNvSpPr>
            <a:spLocks noGrp="1"/>
          </p:cNvSpPr>
          <p:nvPr>
            <p:ph type="dt" sz="half" idx="10"/>
          </p:nvPr>
        </p:nvSpPr>
        <p:spPr/>
        <p:txBody>
          <a:bodyPr/>
          <a:lstStyle/>
          <a:p>
            <a:fld id="{76A3A01A-2EC6-4EA7-99E7-DF13DED564EF}" type="datetimeFigureOut">
              <a:rPr lang="en-US" smtClean="0"/>
              <a:t>12/12/2023</a:t>
            </a:fld>
            <a:endParaRPr lang="en-US"/>
          </a:p>
        </p:txBody>
      </p:sp>
      <p:sp>
        <p:nvSpPr>
          <p:cNvPr id="5" name="Footer Placeholder 4">
            <a:extLst>
              <a:ext uri="{FF2B5EF4-FFF2-40B4-BE49-F238E27FC236}">
                <a16:creationId xmlns:a16="http://schemas.microsoft.com/office/drawing/2014/main" id="{C52EFF3C-590C-FF60-E71F-730673A0A3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01C2F-C999-7DE9-2B8F-8668255045FE}"/>
              </a:ext>
            </a:extLst>
          </p:cNvPr>
          <p:cNvSpPr>
            <a:spLocks noGrp="1"/>
          </p:cNvSpPr>
          <p:nvPr>
            <p:ph type="sldNum" sz="quarter" idx="12"/>
          </p:nvPr>
        </p:nvSpPr>
        <p:spPr/>
        <p:txBody>
          <a:bodyPr/>
          <a:lstStyle/>
          <a:p>
            <a:fld id="{B0C593E9-22BC-450E-A06F-BA393DC8D88A}" type="slidenum">
              <a:rPr lang="en-US" smtClean="0"/>
              <a:t>‹#›</a:t>
            </a:fld>
            <a:endParaRPr lang="en-US"/>
          </a:p>
        </p:txBody>
      </p:sp>
    </p:spTree>
    <p:extLst>
      <p:ext uri="{BB962C8B-B14F-4D97-AF65-F5344CB8AC3E}">
        <p14:creationId xmlns:p14="http://schemas.microsoft.com/office/powerpoint/2010/main" val="2799937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C51A3-114F-D616-1993-591F897697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6E68F6-49E1-86D3-4F38-DDC670C904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4136CA-58F6-BBCD-BC02-2D00C96BF296}"/>
              </a:ext>
            </a:extLst>
          </p:cNvPr>
          <p:cNvSpPr>
            <a:spLocks noGrp="1"/>
          </p:cNvSpPr>
          <p:nvPr>
            <p:ph type="dt" sz="half" idx="10"/>
          </p:nvPr>
        </p:nvSpPr>
        <p:spPr/>
        <p:txBody>
          <a:bodyPr/>
          <a:lstStyle/>
          <a:p>
            <a:fld id="{76A3A01A-2EC6-4EA7-99E7-DF13DED564EF}" type="datetimeFigureOut">
              <a:rPr lang="en-US" smtClean="0"/>
              <a:t>12/12/2023</a:t>
            </a:fld>
            <a:endParaRPr lang="en-US"/>
          </a:p>
        </p:txBody>
      </p:sp>
      <p:sp>
        <p:nvSpPr>
          <p:cNvPr id="5" name="Footer Placeholder 4">
            <a:extLst>
              <a:ext uri="{FF2B5EF4-FFF2-40B4-BE49-F238E27FC236}">
                <a16:creationId xmlns:a16="http://schemas.microsoft.com/office/drawing/2014/main" id="{EC20B882-0317-B000-AAFF-F5A1D4A8A1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7210A4-4266-3AC8-54DC-691F7FC68143}"/>
              </a:ext>
            </a:extLst>
          </p:cNvPr>
          <p:cNvSpPr>
            <a:spLocks noGrp="1"/>
          </p:cNvSpPr>
          <p:nvPr>
            <p:ph type="sldNum" sz="quarter" idx="12"/>
          </p:nvPr>
        </p:nvSpPr>
        <p:spPr/>
        <p:txBody>
          <a:bodyPr/>
          <a:lstStyle/>
          <a:p>
            <a:fld id="{B0C593E9-22BC-450E-A06F-BA393DC8D88A}" type="slidenum">
              <a:rPr lang="en-US" smtClean="0"/>
              <a:t>‹#›</a:t>
            </a:fld>
            <a:endParaRPr lang="en-US"/>
          </a:p>
        </p:txBody>
      </p:sp>
    </p:spTree>
    <p:extLst>
      <p:ext uri="{BB962C8B-B14F-4D97-AF65-F5344CB8AC3E}">
        <p14:creationId xmlns:p14="http://schemas.microsoft.com/office/powerpoint/2010/main" val="2006912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3D4DBA-4B39-749F-45EB-DF27EC0A10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2EF8BB-56EF-4FEC-B241-9A8DEF7D1A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515FA0-8D7D-FAA7-6173-93E4CB9CF0B6}"/>
              </a:ext>
            </a:extLst>
          </p:cNvPr>
          <p:cNvSpPr>
            <a:spLocks noGrp="1"/>
          </p:cNvSpPr>
          <p:nvPr>
            <p:ph type="dt" sz="half" idx="10"/>
          </p:nvPr>
        </p:nvSpPr>
        <p:spPr/>
        <p:txBody>
          <a:bodyPr/>
          <a:lstStyle/>
          <a:p>
            <a:fld id="{76A3A01A-2EC6-4EA7-99E7-DF13DED564EF}" type="datetimeFigureOut">
              <a:rPr lang="en-US" smtClean="0"/>
              <a:t>12/12/2023</a:t>
            </a:fld>
            <a:endParaRPr lang="en-US"/>
          </a:p>
        </p:txBody>
      </p:sp>
      <p:sp>
        <p:nvSpPr>
          <p:cNvPr id="5" name="Footer Placeholder 4">
            <a:extLst>
              <a:ext uri="{FF2B5EF4-FFF2-40B4-BE49-F238E27FC236}">
                <a16:creationId xmlns:a16="http://schemas.microsoft.com/office/drawing/2014/main" id="{312BF9E4-FC86-1C5B-516C-50C7FDCAE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CED7D-DD44-4F2D-CA71-09082AB20B56}"/>
              </a:ext>
            </a:extLst>
          </p:cNvPr>
          <p:cNvSpPr>
            <a:spLocks noGrp="1"/>
          </p:cNvSpPr>
          <p:nvPr>
            <p:ph type="sldNum" sz="quarter" idx="12"/>
          </p:nvPr>
        </p:nvSpPr>
        <p:spPr/>
        <p:txBody>
          <a:bodyPr/>
          <a:lstStyle/>
          <a:p>
            <a:fld id="{B0C593E9-22BC-450E-A06F-BA393DC8D88A}" type="slidenum">
              <a:rPr lang="en-US" smtClean="0"/>
              <a:t>‹#›</a:t>
            </a:fld>
            <a:endParaRPr lang="en-US"/>
          </a:p>
        </p:txBody>
      </p:sp>
    </p:spTree>
    <p:extLst>
      <p:ext uri="{BB962C8B-B14F-4D97-AF65-F5344CB8AC3E}">
        <p14:creationId xmlns:p14="http://schemas.microsoft.com/office/powerpoint/2010/main" val="2804849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A9A6-AEB7-14B9-70F3-3077BA0592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A62FD9-A84C-6D19-18FB-59C65D5148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F750CE-8531-4822-E264-13A201C46EDE}"/>
              </a:ext>
            </a:extLst>
          </p:cNvPr>
          <p:cNvSpPr>
            <a:spLocks noGrp="1"/>
          </p:cNvSpPr>
          <p:nvPr>
            <p:ph type="dt" sz="half" idx="10"/>
          </p:nvPr>
        </p:nvSpPr>
        <p:spPr/>
        <p:txBody>
          <a:bodyPr/>
          <a:lstStyle/>
          <a:p>
            <a:fld id="{76A3A01A-2EC6-4EA7-99E7-DF13DED564EF}" type="datetimeFigureOut">
              <a:rPr lang="en-US" smtClean="0"/>
              <a:t>12/12/2023</a:t>
            </a:fld>
            <a:endParaRPr lang="en-US"/>
          </a:p>
        </p:txBody>
      </p:sp>
      <p:sp>
        <p:nvSpPr>
          <p:cNvPr id="5" name="Footer Placeholder 4">
            <a:extLst>
              <a:ext uri="{FF2B5EF4-FFF2-40B4-BE49-F238E27FC236}">
                <a16:creationId xmlns:a16="http://schemas.microsoft.com/office/drawing/2014/main" id="{0B47ACB3-270C-4691-25C7-963A87B399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3E58B9-F221-E4AC-5C1C-9FEB81DA7412}"/>
              </a:ext>
            </a:extLst>
          </p:cNvPr>
          <p:cNvSpPr>
            <a:spLocks noGrp="1"/>
          </p:cNvSpPr>
          <p:nvPr>
            <p:ph type="sldNum" sz="quarter" idx="12"/>
          </p:nvPr>
        </p:nvSpPr>
        <p:spPr/>
        <p:txBody>
          <a:bodyPr/>
          <a:lstStyle/>
          <a:p>
            <a:fld id="{B0C593E9-22BC-450E-A06F-BA393DC8D88A}" type="slidenum">
              <a:rPr lang="en-US" smtClean="0"/>
              <a:t>‹#›</a:t>
            </a:fld>
            <a:endParaRPr lang="en-US"/>
          </a:p>
        </p:txBody>
      </p:sp>
    </p:spTree>
    <p:extLst>
      <p:ext uri="{BB962C8B-B14F-4D97-AF65-F5344CB8AC3E}">
        <p14:creationId xmlns:p14="http://schemas.microsoft.com/office/powerpoint/2010/main" val="1717564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C550D-9278-BA21-2FCF-F25E6DAC24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B6C89A-C0F3-5A4F-909F-92F598633F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1C0B48-820D-3069-3763-7C20149F47C2}"/>
              </a:ext>
            </a:extLst>
          </p:cNvPr>
          <p:cNvSpPr>
            <a:spLocks noGrp="1"/>
          </p:cNvSpPr>
          <p:nvPr>
            <p:ph type="dt" sz="half" idx="10"/>
          </p:nvPr>
        </p:nvSpPr>
        <p:spPr/>
        <p:txBody>
          <a:bodyPr/>
          <a:lstStyle/>
          <a:p>
            <a:fld id="{76A3A01A-2EC6-4EA7-99E7-DF13DED564EF}" type="datetimeFigureOut">
              <a:rPr lang="en-US" smtClean="0"/>
              <a:t>12/12/2023</a:t>
            </a:fld>
            <a:endParaRPr lang="en-US"/>
          </a:p>
        </p:txBody>
      </p:sp>
      <p:sp>
        <p:nvSpPr>
          <p:cNvPr id="5" name="Footer Placeholder 4">
            <a:extLst>
              <a:ext uri="{FF2B5EF4-FFF2-40B4-BE49-F238E27FC236}">
                <a16:creationId xmlns:a16="http://schemas.microsoft.com/office/drawing/2014/main" id="{78563CB7-7837-9C91-FE7D-ADF62CAADC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ED517-D917-5FC2-C653-11842E7F474D}"/>
              </a:ext>
            </a:extLst>
          </p:cNvPr>
          <p:cNvSpPr>
            <a:spLocks noGrp="1"/>
          </p:cNvSpPr>
          <p:nvPr>
            <p:ph type="sldNum" sz="quarter" idx="12"/>
          </p:nvPr>
        </p:nvSpPr>
        <p:spPr/>
        <p:txBody>
          <a:bodyPr/>
          <a:lstStyle/>
          <a:p>
            <a:fld id="{B0C593E9-22BC-450E-A06F-BA393DC8D88A}" type="slidenum">
              <a:rPr lang="en-US" smtClean="0"/>
              <a:t>‹#›</a:t>
            </a:fld>
            <a:endParaRPr lang="en-US"/>
          </a:p>
        </p:txBody>
      </p:sp>
    </p:spTree>
    <p:extLst>
      <p:ext uri="{BB962C8B-B14F-4D97-AF65-F5344CB8AC3E}">
        <p14:creationId xmlns:p14="http://schemas.microsoft.com/office/powerpoint/2010/main" val="4106293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FBCC-9209-D518-FACE-8D9B531A5A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FA8FEB-859C-0D6C-13FC-C640D27C20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CDD9EF-27D9-0D1F-410A-4785EABE74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F4C5FF-2DB8-5314-8D6E-AA0D5DD63FD4}"/>
              </a:ext>
            </a:extLst>
          </p:cNvPr>
          <p:cNvSpPr>
            <a:spLocks noGrp="1"/>
          </p:cNvSpPr>
          <p:nvPr>
            <p:ph type="dt" sz="half" idx="10"/>
          </p:nvPr>
        </p:nvSpPr>
        <p:spPr/>
        <p:txBody>
          <a:bodyPr/>
          <a:lstStyle/>
          <a:p>
            <a:fld id="{76A3A01A-2EC6-4EA7-99E7-DF13DED564EF}" type="datetimeFigureOut">
              <a:rPr lang="en-US" smtClean="0"/>
              <a:t>12/12/2023</a:t>
            </a:fld>
            <a:endParaRPr lang="en-US"/>
          </a:p>
        </p:txBody>
      </p:sp>
      <p:sp>
        <p:nvSpPr>
          <p:cNvPr id="6" name="Footer Placeholder 5">
            <a:extLst>
              <a:ext uri="{FF2B5EF4-FFF2-40B4-BE49-F238E27FC236}">
                <a16:creationId xmlns:a16="http://schemas.microsoft.com/office/drawing/2014/main" id="{707CAFD3-4EA4-F761-1BE9-B3716C7D56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96E57B-D043-8DEB-C0FE-EEDE55AA510E}"/>
              </a:ext>
            </a:extLst>
          </p:cNvPr>
          <p:cNvSpPr>
            <a:spLocks noGrp="1"/>
          </p:cNvSpPr>
          <p:nvPr>
            <p:ph type="sldNum" sz="quarter" idx="12"/>
          </p:nvPr>
        </p:nvSpPr>
        <p:spPr/>
        <p:txBody>
          <a:bodyPr/>
          <a:lstStyle/>
          <a:p>
            <a:fld id="{B0C593E9-22BC-450E-A06F-BA393DC8D88A}" type="slidenum">
              <a:rPr lang="en-US" smtClean="0"/>
              <a:t>‹#›</a:t>
            </a:fld>
            <a:endParaRPr lang="en-US"/>
          </a:p>
        </p:txBody>
      </p:sp>
    </p:spTree>
    <p:extLst>
      <p:ext uri="{BB962C8B-B14F-4D97-AF65-F5344CB8AC3E}">
        <p14:creationId xmlns:p14="http://schemas.microsoft.com/office/powerpoint/2010/main" val="2745516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88A7F-4DC5-A13D-5390-D80E50EE70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3A34A8-097E-28B8-6AAD-DE1AA3E587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E32D30-58F7-24B2-0B7C-84E87AE024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7FBC67-F762-41F2-D7B1-230209FCA5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C14627-1236-CF0B-83EC-A79017E16C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326F5D-AD95-1278-0F33-3AC11BC19A00}"/>
              </a:ext>
            </a:extLst>
          </p:cNvPr>
          <p:cNvSpPr>
            <a:spLocks noGrp="1"/>
          </p:cNvSpPr>
          <p:nvPr>
            <p:ph type="dt" sz="half" idx="10"/>
          </p:nvPr>
        </p:nvSpPr>
        <p:spPr/>
        <p:txBody>
          <a:bodyPr/>
          <a:lstStyle/>
          <a:p>
            <a:fld id="{76A3A01A-2EC6-4EA7-99E7-DF13DED564EF}" type="datetimeFigureOut">
              <a:rPr lang="en-US" smtClean="0"/>
              <a:t>12/12/2023</a:t>
            </a:fld>
            <a:endParaRPr lang="en-US"/>
          </a:p>
        </p:txBody>
      </p:sp>
      <p:sp>
        <p:nvSpPr>
          <p:cNvPr id="8" name="Footer Placeholder 7">
            <a:extLst>
              <a:ext uri="{FF2B5EF4-FFF2-40B4-BE49-F238E27FC236}">
                <a16:creationId xmlns:a16="http://schemas.microsoft.com/office/drawing/2014/main" id="{9C09504A-0628-FEA3-7BBC-1908C79DE4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9C562F-DC91-EB1A-31C7-01E8BE93EF0C}"/>
              </a:ext>
            </a:extLst>
          </p:cNvPr>
          <p:cNvSpPr>
            <a:spLocks noGrp="1"/>
          </p:cNvSpPr>
          <p:nvPr>
            <p:ph type="sldNum" sz="quarter" idx="12"/>
          </p:nvPr>
        </p:nvSpPr>
        <p:spPr/>
        <p:txBody>
          <a:bodyPr/>
          <a:lstStyle/>
          <a:p>
            <a:fld id="{B0C593E9-22BC-450E-A06F-BA393DC8D88A}" type="slidenum">
              <a:rPr lang="en-US" smtClean="0"/>
              <a:t>‹#›</a:t>
            </a:fld>
            <a:endParaRPr lang="en-US"/>
          </a:p>
        </p:txBody>
      </p:sp>
    </p:spTree>
    <p:extLst>
      <p:ext uri="{BB962C8B-B14F-4D97-AF65-F5344CB8AC3E}">
        <p14:creationId xmlns:p14="http://schemas.microsoft.com/office/powerpoint/2010/main" val="2973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FCBCB-B55F-995C-5A2C-1A2EE24F6B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89825D-17AD-6BCD-FE26-0EE0C430A275}"/>
              </a:ext>
            </a:extLst>
          </p:cNvPr>
          <p:cNvSpPr>
            <a:spLocks noGrp="1"/>
          </p:cNvSpPr>
          <p:nvPr>
            <p:ph type="dt" sz="half" idx="10"/>
          </p:nvPr>
        </p:nvSpPr>
        <p:spPr/>
        <p:txBody>
          <a:bodyPr/>
          <a:lstStyle/>
          <a:p>
            <a:fld id="{76A3A01A-2EC6-4EA7-99E7-DF13DED564EF}" type="datetimeFigureOut">
              <a:rPr lang="en-US" smtClean="0"/>
              <a:t>12/12/2023</a:t>
            </a:fld>
            <a:endParaRPr lang="en-US"/>
          </a:p>
        </p:txBody>
      </p:sp>
      <p:sp>
        <p:nvSpPr>
          <p:cNvPr id="4" name="Footer Placeholder 3">
            <a:extLst>
              <a:ext uri="{FF2B5EF4-FFF2-40B4-BE49-F238E27FC236}">
                <a16:creationId xmlns:a16="http://schemas.microsoft.com/office/drawing/2014/main" id="{D9B1E1E4-DD05-CD1F-93C7-94AE94CF0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15AB2D-A8AA-CD5F-58BA-A6B0464C8692}"/>
              </a:ext>
            </a:extLst>
          </p:cNvPr>
          <p:cNvSpPr>
            <a:spLocks noGrp="1"/>
          </p:cNvSpPr>
          <p:nvPr>
            <p:ph type="sldNum" sz="quarter" idx="12"/>
          </p:nvPr>
        </p:nvSpPr>
        <p:spPr/>
        <p:txBody>
          <a:bodyPr/>
          <a:lstStyle/>
          <a:p>
            <a:fld id="{B0C593E9-22BC-450E-A06F-BA393DC8D88A}" type="slidenum">
              <a:rPr lang="en-US" smtClean="0"/>
              <a:t>‹#›</a:t>
            </a:fld>
            <a:endParaRPr lang="en-US"/>
          </a:p>
        </p:txBody>
      </p:sp>
    </p:spTree>
    <p:extLst>
      <p:ext uri="{BB962C8B-B14F-4D97-AF65-F5344CB8AC3E}">
        <p14:creationId xmlns:p14="http://schemas.microsoft.com/office/powerpoint/2010/main" val="3671091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760EC-916B-A78E-306A-D7E0CE4027D4}"/>
              </a:ext>
            </a:extLst>
          </p:cNvPr>
          <p:cNvSpPr>
            <a:spLocks noGrp="1"/>
          </p:cNvSpPr>
          <p:nvPr>
            <p:ph type="dt" sz="half" idx="10"/>
          </p:nvPr>
        </p:nvSpPr>
        <p:spPr/>
        <p:txBody>
          <a:bodyPr/>
          <a:lstStyle/>
          <a:p>
            <a:fld id="{76A3A01A-2EC6-4EA7-99E7-DF13DED564EF}" type="datetimeFigureOut">
              <a:rPr lang="en-US" smtClean="0"/>
              <a:t>12/12/2023</a:t>
            </a:fld>
            <a:endParaRPr lang="en-US"/>
          </a:p>
        </p:txBody>
      </p:sp>
      <p:sp>
        <p:nvSpPr>
          <p:cNvPr id="3" name="Footer Placeholder 2">
            <a:extLst>
              <a:ext uri="{FF2B5EF4-FFF2-40B4-BE49-F238E27FC236}">
                <a16:creationId xmlns:a16="http://schemas.microsoft.com/office/drawing/2014/main" id="{00E25650-CE64-DCDF-7C45-E7DD995264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B37CE7-2CBC-2F8F-6F4C-567469264D18}"/>
              </a:ext>
            </a:extLst>
          </p:cNvPr>
          <p:cNvSpPr>
            <a:spLocks noGrp="1"/>
          </p:cNvSpPr>
          <p:nvPr>
            <p:ph type="sldNum" sz="quarter" idx="12"/>
          </p:nvPr>
        </p:nvSpPr>
        <p:spPr/>
        <p:txBody>
          <a:bodyPr/>
          <a:lstStyle/>
          <a:p>
            <a:fld id="{B0C593E9-22BC-450E-A06F-BA393DC8D88A}" type="slidenum">
              <a:rPr lang="en-US" smtClean="0"/>
              <a:t>‹#›</a:t>
            </a:fld>
            <a:endParaRPr lang="en-US"/>
          </a:p>
        </p:txBody>
      </p:sp>
    </p:spTree>
    <p:extLst>
      <p:ext uri="{BB962C8B-B14F-4D97-AF65-F5344CB8AC3E}">
        <p14:creationId xmlns:p14="http://schemas.microsoft.com/office/powerpoint/2010/main" val="1249621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16CB-CF53-EFCB-6BB2-59ECC71F70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2E8DDC-2481-A5EF-3263-7C217CCFC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B7965E-AAFA-A10C-0EB0-5E41F26361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D5C906-52D9-FCFB-C19C-DBEC2C65EB24}"/>
              </a:ext>
            </a:extLst>
          </p:cNvPr>
          <p:cNvSpPr>
            <a:spLocks noGrp="1"/>
          </p:cNvSpPr>
          <p:nvPr>
            <p:ph type="dt" sz="half" idx="10"/>
          </p:nvPr>
        </p:nvSpPr>
        <p:spPr/>
        <p:txBody>
          <a:bodyPr/>
          <a:lstStyle/>
          <a:p>
            <a:fld id="{76A3A01A-2EC6-4EA7-99E7-DF13DED564EF}" type="datetimeFigureOut">
              <a:rPr lang="en-US" smtClean="0"/>
              <a:t>12/12/2023</a:t>
            </a:fld>
            <a:endParaRPr lang="en-US"/>
          </a:p>
        </p:txBody>
      </p:sp>
      <p:sp>
        <p:nvSpPr>
          <p:cNvPr id="6" name="Footer Placeholder 5">
            <a:extLst>
              <a:ext uri="{FF2B5EF4-FFF2-40B4-BE49-F238E27FC236}">
                <a16:creationId xmlns:a16="http://schemas.microsoft.com/office/drawing/2014/main" id="{025A4473-D9C0-0627-C8FE-719841EDB9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543A0-D8E4-E862-AA30-20398B9200E3}"/>
              </a:ext>
            </a:extLst>
          </p:cNvPr>
          <p:cNvSpPr>
            <a:spLocks noGrp="1"/>
          </p:cNvSpPr>
          <p:nvPr>
            <p:ph type="sldNum" sz="quarter" idx="12"/>
          </p:nvPr>
        </p:nvSpPr>
        <p:spPr/>
        <p:txBody>
          <a:bodyPr/>
          <a:lstStyle/>
          <a:p>
            <a:fld id="{B0C593E9-22BC-450E-A06F-BA393DC8D88A}" type="slidenum">
              <a:rPr lang="en-US" smtClean="0"/>
              <a:t>‹#›</a:t>
            </a:fld>
            <a:endParaRPr lang="en-US"/>
          </a:p>
        </p:txBody>
      </p:sp>
    </p:spTree>
    <p:extLst>
      <p:ext uri="{BB962C8B-B14F-4D97-AF65-F5344CB8AC3E}">
        <p14:creationId xmlns:p14="http://schemas.microsoft.com/office/powerpoint/2010/main" val="461409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24286-EB62-67D8-1CF1-FD10AA0BD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5CEE56-D8D1-E694-6473-75177D0C53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83BC6E-15B3-0A6A-2E56-7FCFCB96B8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2F607E-E245-D2A1-FE61-8C11C189D677}"/>
              </a:ext>
            </a:extLst>
          </p:cNvPr>
          <p:cNvSpPr>
            <a:spLocks noGrp="1"/>
          </p:cNvSpPr>
          <p:nvPr>
            <p:ph type="dt" sz="half" idx="10"/>
          </p:nvPr>
        </p:nvSpPr>
        <p:spPr/>
        <p:txBody>
          <a:bodyPr/>
          <a:lstStyle/>
          <a:p>
            <a:fld id="{76A3A01A-2EC6-4EA7-99E7-DF13DED564EF}" type="datetimeFigureOut">
              <a:rPr lang="en-US" smtClean="0"/>
              <a:t>12/12/2023</a:t>
            </a:fld>
            <a:endParaRPr lang="en-US"/>
          </a:p>
        </p:txBody>
      </p:sp>
      <p:sp>
        <p:nvSpPr>
          <p:cNvPr id="6" name="Footer Placeholder 5">
            <a:extLst>
              <a:ext uri="{FF2B5EF4-FFF2-40B4-BE49-F238E27FC236}">
                <a16:creationId xmlns:a16="http://schemas.microsoft.com/office/drawing/2014/main" id="{3A062F2A-26E0-5A0D-FFD4-30F4D70526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DBF93D-36CA-305D-EF15-BB4BDEC62DB6}"/>
              </a:ext>
            </a:extLst>
          </p:cNvPr>
          <p:cNvSpPr>
            <a:spLocks noGrp="1"/>
          </p:cNvSpPr>
          <p:nvPr>
            <p:ph type="sldNum" sz="quarter" idx="12"/>
          </p:nvPr>
        </p:nvSpPr>
        <p:spPr/>
        <p:txBody>
          <a:bodyPr/>
          <a:lstStyle/>
          <a:p>
            <a:fld id="{B0C593E9-22BC-450E-A06F-BA393DC8D88A}" type="slidenum">
              <a:rPr lang="en-US" smtClean="0"/>
              <a:t>‹#›</a:t>
            </a:fld>
            <a:endParaRPr lang="en-US"/>
          </a:p>
        </p:txBody>
      </p:sp>
    </p:spTree>
    <p:extLst>
      <p:ext uri="{BB962C8B-B14F-4D97-AF65-F5344CB8AC3E}">
        <p14:creationId xmlns:p14="http://schemas.microsoft.com/office/powerpoint/2010/main" val="3027690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903621-5341-07C0-469B-87C5BEDB3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A396E4-5AC7-5D35-3072-DEA02A4101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02F43E-DA50-035D-2582-2FCEBA01BD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A3A01A-2EC6-4EA7-99E7-DF13DED564EF}" type="datetimeFigureOut">
              <a:rPr lang="en-US" smtClean="0"/>
              <a:t>12/12/2023</a:t>
            </a:fld>
            <a:endParaRPr lang="en-US"/>
          </a:p>
        </p:txBody>
      </p:sp>
      <p:sp>
        <p:nvSpPr>
          <p:cNvPr id="5" name="Footer Placeholder 4">
            <a:extLst>
              <a:ext uri="{FF2B5EF4-FFF2-40B4-BE49-F238E27FC236}">
                <a16:creationId xmlns:a16="http://schemas.microsoft.com/office/drawing/2014/main" id="{EFD4562A-B4E8-5C74-C073-558C6AF04D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A60E3A-3C67-7B94-8C0C-1956FD15F8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C593E9-22BC-450E-A06F-BA393DC8D88A}" type="slidenum">
              <a:rPr lang="en-US" smtClean="0"/>
              <a:t>‹#›</a:t>
            </a:fld>
            <a:endParaRPr lang="en-US"/>
          </a:p>
        </p:txBody>
      </p:sp>
    </p:spTree>
    <p:extLst>
      <p:ext uri="{BB962C8B-B14F-4D97-AF65-F5344CB8AC3E}">
        <p14:creationId xmlns:p14="http://schemas.microsoft.com/office/powerpoint/2010/main" val="3875003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datasets/ofurkancoban/discogs-releases-datase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danielgarrido1/Term-Project-Abstract-Discogs" TargetMode="External"/><Relationship Id="rId2" Type="http://schemas.openxmlformats.org/officeDocument/2006/relationships/hyperlink" Target="https://www.kaggle.com/datasets/ofurkancoban/discogs-releases-datase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8DC20BE-2EE3-423E-8873-7E684D033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A693EB7-865B-49B6-B0F4-7D3289D18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D319511D-8951-4C0E-A98B-0B070288FE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4" name="Oval 63">
              <a:extLst>
                <a:ext uri="{FF2B5EF4-FFF2-40B4-BE49-F238E27FC236}">
                  <a16:creationId xmlns:a16="http://schemas.microsoft.com/office/drawing/2014/main" id="{E94F28A5-172A-481A-818A-BEBB655CA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C84E780-BE3B-4240-9EA0-F435AE760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B59A592-D2CE-40BE-B3E1-1B8D16F67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99B7A38-17B0-4FB6-8DC2-568C4655A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FF4C7269-B196-486D-A47F-77BB23AAE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ED89A2E8-95F8-4827-9432-1AA7E82579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F3856C81-415E-484F-93E4-C329F454D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CC95D42B-FBF3-4C81-8FD4-CBED235411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4" name="Straight Connector 73">
              <a:extLst>
                <a:ext uri="{FF2B5EF4-FFF2-40B4-BE49-F238E27FC236}">
                  <a16:creationId xmlns:a16="http://schemas.microsoft.com/office/drawing/2014/main" id="{F9A2762D-96C8-43A9-8FB4-B893A422FD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0D8D0F-A2C7-4629-B042-A99DF4CD1F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AA066E0-8819-4B74-B577-4F86B6ACB3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86822E5-6B0C-4271-AAEB-6E5B9AB9B8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18639AD1-4D74-4424-B02C-50AAADBE06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77278" y="4945279"/>
            <a:ext cx="1285875" cy="549007"/>
            <a:chOff x="7029447" y="3514725"/>
            <a:chExt cx="1285875" cy="549007"/>
          </a:xfrm>
        </p:grpSpPr>
        <p:cxnSp>
          <p:nvCxnSpPr>
            <p:cNvPr id="80" name="Straight Connector 79">
              <a:extLst>
                <a:ext uri="{FF2B5EF4-FFF2-40B4-BE49-F238E27FC236}">
                  <a16:creationId xmlns:a16="http://schemas.microsoft.com/office/drawing/2014/main" id="{741F3A5D-026C-48FF-BE29-DFBA51A917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5E9F231-9EEC-48FA-BD74-DF5FBF7354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EA3E55D-272D-4836-BF1B-B46C0248A0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9887AC4-55DC-42D7-B003-76ED4B52D0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5" name="Rectangle 84">
            <a:extLst>
              <a:ext uri="{FF2B5EF4-FFF2-40B4-BE49-F238E27FC236}">
                <a16:creationId xmlns:a16="http://schemas.microsoft.com/office/drawing/2014/main" id="{B29481A6-9A3B-4120-9C9D-8BD206C929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54E220D0-6FEB-4727-960C-B637712D71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88" name="Straight Connector 87">
              <a:extLst>
                <a:ext uri="{FF2B5EF4-FFF2-40B4-BE49-F238E27FC236}">
                  <a16:creationId xmlns:a16="http://schemas.microsoft.com/office/drawing/2014/main" id="{30854E48-F0D5-4C38-80CF-950BE37A8F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6529B87-72DD-45B8-89EC-6358F86785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A5B663B-04AC-4C76-A8D2-80D94C33A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BB4FF8E-FA13-4808-9658-DC67573F79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AA07039-3A0C-320B-F7C1-6ECDF3B02281}"/>
              </a:ext>
            </a:extLst>
          </p:cNvPr>
          <p:cNvSpPr>
            <a:spLocks noGrp="1"/>
          </p:cNvSpPr>
          <p:nvPr>
            <p:ph type="ctrTitle"/>
          </p:nvPr>
        </p:nvSpPr>
        <p:spPr>
          <a:xfrm>
            <a:off x="630936" y="630935"/>
            <a:ext cx="5107366" cy="5481275"/>
          </a:xfrm>
          <a:noFill/>
        </p:spPr>
        <p:txBody>
          <a:bodyPr anchor="t">
            <a:normAutofit/>
          </a:bodyPr>
          <a:lstStyle/>
          <a:p>
            <a:pPr algn="l"/>
            <a:r>
              <a:rPr lang="en-US" sz="4800" err="1">
                <a:solidFill>
                  <a:schemeClr val="bg1"/>
                </a:solidFill>
              </a:rPr>
              <a:t>Discogs</a:t>
            </a:r>
            <a:r>
              <a:rPr lang="en-US" sz="4800">
                <a:solidFill>
                  <a:schemeClr val="bg1"/>
                </a:solidFill>
              </a:rPr>
              <a:t> Album Database- More than 16 million releases Using Hadoop</a:t>
            </a:r>
          </a:p>
        </p:txBody>
      </p:sp>
      <p:sp>
        <p:nvSpPr>
          <p:cNvPr id="3" name="Subtitle 2">
            <a:extLst>
              <a:ext uri="{FF2B5EF4-FFF2-40B4-BE49-F238E27FC236}">
                <a16:creationId xmlns:a16="http://schemas.microsoft.com/office/drawing/2014/main" id="{1D1FBD1C-F8B7-369D-2580-C34C691BB9A1}"/>
              </a:ext>
            </a:extLst>
          </p:cNvPr>
          <p:cNvSpPr>
            <a:spLocks noGrp="1"/>
          </p:cNvSpPr>
          <p:nvPr>
            <p:ph type="subTitle" idx="1"/>
          </p:nvPr>
        </p:nvSpPr>
        <p:spPr>
          <a:xfrm>
            <a:off x="6143158" y="630935"/>
            <a:ext cx="5266365" cy="2324167"/>
          </a:xfrm>
          <a:noFill/>
        </p:spPr>
        <p:txBody>
          <a:bodyPr anchor="t">
            <a:normAutofit/>
          </a:bodyPr>
          <a:lstStyle/>
          <a:p>
            <a:pPr algn="l"/>
            <a:r>
              <a:rPr lang="en-US">
                <a:solidFill>
                  <a:schemeClr val="bg1"/>
                </a:solidFill>
              </a:rPr>
              <a:t>By: Daniel Garrido, </a:t>
            </a:r>
            <a:r>
              <a:rPr lang="en-US" err="1">
                <a:solidFill>
                  <a:schemeClr val="bg1"/>
                </a:solidFill>
              </a:rPr>
              <a:t>Sereyoudom</a:t>
            </a:r>
            <a:r>
              <a:rPr lang="en-US">
                <a:solidFill>
                  <a:schemeClr val="bg1"/>
                </a:solidFill>
              </a:rPr>
              <a:t> </a:t>
            </a:r>
            <a:r>
              <a:rPr lang="en-US" err="1">
                <a:solidFill>
                  <a:schemeClr val="bg1"/>
                </a:solidFill>
              </a:rPr>
              <a:t>Eab</a:t>
            </a:r>
            <a:r>
              <a:rPr lang="en-US">
                <a:solidFill>
                  <a:schemeClr val="bg1"/>
                </a:solidFill>
              </a:rPr>
              <a:t>, Michael Miranda, Giovanni Munoz, Yana </a:t>
            </a:r>
            <a:r>
              <a:rPr lang="en-US" err="1">
                <a:solidFill>
                  <a:schemeClr val="bg1"/>
                </a:solidFill>
              </a:rPr>
              <a:t>Polshyna</a:t>
            </a:r>
            <a:r>
              <a:rPr lang="en-US">
                <a:solidFill>
                  <a:schemeClr val="bg1"/>
                </a:solidFill>
              </a:rPr>
              <a:t>, Uriel </a:t>
            </a:r>
            <a:r>
              <a:rPr lang="en-US" err="1">
                <a:solidFill>
                  <a:schemeClr val="bg1"/>
                </a:solidFill>
              </a:rPr>
              <a:t>Guijarro</a:t>
            </a:r>
            <a:endParaRPr lang="en-US">
              <a:solidFill>
                <a:schemeClr val="bg1"/>
              </a:solidFill>
            </a:endParaRPr>
          </a:p>
        </p:txBody>
      </p:sp>
      <p:pic>
        <p:nvPicPr>
          <p:cNvPr id="5" name="Video 4" descr="Electronic System">
            <a:extLst>
              <a:ext uri="{FF2B5EF4-FFF2-40B4-BE49-F238E27FC236}">
                <a16:creationId xmlns:a16="http://schemas.microsoft.com/office/drawing/2014/main" id="{B9D89BFE-C467-019F-7C4E-7351AFE7D37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6147296" y="3114980"/>
            <a:ext cx="5333454" cy="2991547"/>
          </a:xfrm>
          <a:prstGeom prst="rect">
            <a:avLst/>
          </a:prstGeom>
        </p:spPr>
      </p:pic>
      <p:grpSp>
        <p:nvGrpSpPr>
          <p:cNvPr id="98" name="Group 97">
            <a:extLst>
              <a:ext uri="{FF2B5EF4-FFF2-40B4-BE49-F238E27FC236}">
                <a16:creationId xmlns:a16="http://schemas.microsoft.com/office/drawing/2014/main" id="{1D788327-7D9D-4E47-846F-020A8F5E2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009063" y="3253797"/>
            <a:ext cx="304800" cy="429768"/>
            <a:chOff x="215328" y="-46937"/>
            <a:chExt cx="304800" cy="2773841"/>
          </a:xfrm>
        </p:grpSpPr>
        <p:cxnSp>
          <p:nvCxnSpPr>
            <p:cNvPr id="94" name="Straight Connector 93">
              <a:extLst>
                <a:ext uri="{FF2B5EF4-FFF2-40B4-BE49-F238E27FC236}">
                  <a16:creationId xmlns:a16="http://schemas.microsoft.com/office/drawing/2014/main" id="{AB903337-D6B8-41EE-B6A3-4329C8D8E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0D28A68-745E-44CC-A29E-0EB13A8442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B18D645-DE9C-49EB-85CC-C10085797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7BB3B1F-5029-47B9-B1A5-2469BF49D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100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2BB9A0-A351-B483-4208-A1A6FB4E6A5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Visualization 1 Code</a:t>
            </a:r>
          </a:p>
        </p:txBody>
      </p:sp>
      <p:pic>
        <p:nvPicPr>
          <p:cNvPr id="2050" name="Picture 2">
            <a:extLst>
              <a:ext uri="{FF2B5EF4-FFF2-40B4-BE49-F238E27FC236}">
                <a16:creationId xmlns:a16="http://schemas.microsoft.com/office/drawing/2014/main" id="{10771AFE-E62C-2AD6-FE0F-8BAA34BA26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995879"/>
            <a:ext cx="10905066" cy="3752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457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5" name="Rectangle 309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99C4EE-0F61-2342-95E7-1AE80F11EE2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Visualization 2</a:t>
            </a:r>
          </a:p>
        </p:txBody>
      </p:sp>
      <p:pic>
        <p:nvPicPr>
          <p:cNvPr id="3074" name="Picture 2" descr="A graph of blue bars with white text&#10;&#10;Description automatically generated">
            <a:extLst>
              <a:ext uri="{FF2B5EF4-FFF2-40B4-BE49-F238E27FC236}">
                <a16:creationId xmlns:a16="http://schemas.microsoft.com/office/drawing/2014/main" id="{9BDAF792-7D8D-4724-0B43-AA14D144C2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68253" y="1628764"/>
            <a:ext cx="9823176" cy="4914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950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98EC35-9AFC-A42A-1968-BE0D4E86944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Visualization 2 Code</a:t>
            </a:r>
          </a:p>
        </p:txBody>
      </p:sp>
      <p:pic>
        <p:nvPicPr>
          <p:cNvPr id="4098" name="Picture 2">
            <a:extLst>
              <a:ext uri="{FF2B5EF4-FFF2-40B4-BE49-F238E27FC236}">
                <a16:creationId xmlns:a16="http://schemas.microsoft.com/office/drawing/2014/main" id="{037D18B2-5A58-2FAA-39B7-3210148BB6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2155577"/>
            <a:ext cx="10905066" cy="3433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303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0196DE-82FB-C5D1-7EAB-2D7987D81D6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Visualization 3</a:t>
            </a:r>
          </a:p>
        </p:txBody>
      </p:sp>
      <p:pic>
        <p:nvPicPr>
          <p:cNvPr id="4098" name="Picture 2">
            <a:extLst>
              <a:ext uri="{FF2B5EF4-FFF2-40B4-BE49-F238E27FC236}">
                <a16:creationId xmlns:a16="http://schemas.microsoft.com/office/drawing/2014/main" id="{E28EA8F0-4ACD-F60C-6B77-264256944E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299015" y="643466"/>
            <a:ext cx="3774626" cy="556873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D2D6ED8-DA96-EBB8-735D-2147B4922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525" y="495300"/>
            <a:ext cx="226695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855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53C4C-934A-6A6F-53B4-53D371735DAD}"/>
              </a:ext>
            </a:extLst>
          </p:cNvPr>
          <p:cNvSpPr>
            <a:spLocks noGrp="1"/>
          </p:cNvSpPr>
          <p:nvPr>
            <p:ph type="title"/>
          </p:nvPr>
        </p:nvSpPr>
        <p:spPr/>
        <p:txBody>
          <a:bodyPr/>
          <a:lstStyle/>
          <a:p>
            <a:r>
              <a:rPr lang="en-US"/>
              <a:t>Visualization 3 Cont.</a:t>
            </a:r>
          </a:p>
        </p:txBody>
      </p:sp>
      <p:pic>
        <p:nvPicPr>
          <p:cNvPr id="2050" name="Picture 2">
            <a:extLst>
              <a:ext uri="{FF2B5EF4-FFF2-40B4-BE49-F238E27FC236}">
                <a16:creationId xmlns:a16="http://schemas.microsoft.com/office/drawing/2014/main" id="{CC03A5DE-9DC8-80EC-D531-49E40277C7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958" y="1908765"/>
            <a:ext cx="3771900" cy="37719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6009FE7-5B64-8128-7727-18818E275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4858" y="1927815"/>
            <a:ext cx="3771900" cy="37528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759CDB0-ED4E-DD5A-9648-F3EB36B0F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6758" y="1914863"/>
            <a:ext cx="41529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853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1BABB7-D7E0-C217-766C-B7D16D314F2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Visualization 3 Code</a:t>
            </a:r>
          </a:p>
        </p:txBody>
      </p:sp>
      <p:pic>
        <p:nvPicPr>
          <p:cNvPr id="13" name="Content Placeholder 12">
            <a:extLst>
              <a:ext uri="{FF2B5EF4-FFF2-40B4-BE49-F238E27FC236}">
                <a16:creationId xmlns:a16="http://schemas.microsoft.com/office/drawing/2014/main" id="{A509FFA1-D91B-688E-6250-F1CC40494EA3}"/>
              </a:ext>
            </a:extLst>
          </p:cNvPr>
          <p:cNvPicPr>
            <a:picLocks noGrp="1" noChangeAspect="1"/>
          </p:cNvPicPr>
          <p:nvPr>
            <p:ph idx="1"/>
          </p:nvPr>
        </p:nvPicPr>
        <p:blipFill>
          <a:blip r:embed="rId2"/>
          <a:stretch>
            <a:fillRect/>
          </a:stretch>
        </p:blipFill>
        <p:spPr>
          <a:xfrm>
            <a:off x="2743478" y="1825625"/>
            <a:ext cx="6705044" cy="4351338"/>
          </a:xfrm>
        </p:spPr>
      </p:pic>
    </p:spTree>
    <p:extLst>
      <p:ext uri="{BB962C8B-B14F-4D97-AF65-F5344CB8AC3E}">
        <p14:creationId xmlns:p14="http://schemas.microsoft.com/office/powerpoint/2010/main" val="2496933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37E1AE-3AA5-59D4-7527-CEAA5EF65AF8}"/>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latin typeface="+mj-lt"/>
                <a:ea typeface="+mj-ea"/>
                <a:cs typeface="+mj-cs"/>
              </a:rPr>
              <a:t>Visualization 4 </a:t>
            </a:r>
          </a:p>
        </p:txBody>
      </p:sp>
      <p:pic>
        <p:nvPicPr>
          <p:cNvPr id="4" name="Content Placeholder 3">
            <a:extLst>
              <a:ext uri="{FF2B5EF4-FFF2-40B4-BE49-F238E27FC236}">
                <a16:creationId xmlns:a16="http://schemas.microsoft.com/office/drawing/2014/main" id="{670FF9D4-7B8F-29C0-432B-3F63F15B27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25808" y="2354239"/>
            <a:ext cx="8140384" cy="3948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131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7" name="Rectangle 1096">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Freeform: Shape 1098">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4F5838A-D7BF-5863-6CD0-BF64BF541047}"/>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latin typeface="+mj-lt"/>
                <a:ea typeface="+mj-ea"/>
                <a:cs typeface="+mj-cs"/>
              </a:rPr>
              <a:t>Visualization 4</a:t>
            </a:r>
            <a:r>
              <a:rPr lang="en-US" sz="3600"/>
              <a:t> Cont.</a:t>
            </a:r>
            <a:endParaRPr lang="en-US" sz="3600" kern="1200">
              <a:solidFill>
                <a:schemeClr val="tx1"/>
              </a:solidFill>
              <a:latin typeface="+mj-lt"/>
              <a:ea typeface="+mj-ea"/>
              <a:cs typeface="+mj-cs"/>
            </a:endParaRPr>
          </a:p>
        </p:txBody>
      </p:sp>
      <p:pic>
        <p:nvPicPr>
          <p:cNvPr id="3" name="Content Placeholder 2" descr="A graph with blue bars and numbers&#10;&#10;Description automatically generated with medium confidence">
            <a:extLst>
              <a:ext uri="{FF2B5EF4-FFF2-40B4-BE49-F238E27FC236}">
                <a16:creationId xmlns:a16="http://schemas.microsoft.com/office/drawing/2014/main" id="{0BC96469-D587-AD80-0EAA-0F96E2F44CD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47557" y="2354239"/>
            <a:ext cx="8393404" cy="423030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902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92517-0FAD-EA0F-C762-1943BD2F9034}"/>
              </a:ext>
            </a:extLst>
          </p:cNvPr>
          <p:cNvSpPr>
            <a:spLocks noGrp="1"/>
          </p:cNvSpPr>
          <p:nvPr>
            <p:ph type="title"/>
          </p:nvPr>
        </p:nvSpPr>
        <p:spPr>
          <a:xfrm>
            <a:off x="876693" y="741391"/>
            <a:ext cx="3455821" cy="1616203"/>
          </a:xfrm>
        </p:spPr>
        <p:txBody>
          <a:bodyPr anchor="b">
            <a:normAutofit/>
          </a:bodyPr>
          <a:lstStyle/>
          <a:p>
            <a:r>
              <a:rPr lang="en-US" sz="3200"/>
              <a:t>Visualization 4 Code</a:t>
            </a:r>
          </a:p>
        </p:txBody>
      </p:sp>
      <p:sp>
        <p:nvSpPr>
          <p:cNvPr id="2054" name="Content Placeholder 2053">
            <a:extLst>
              <a:ext uri="{FF2B5EF4-FFF2-40B4-BE49-F238E27FC236}">
                <a16:creationId xmlns:a16="http://schemas.microsoft.com/office/drawing/2014/main" id="{2747E927-6082-85E7-B89A-5DB5965BA1DA}"/>
              </a:ext>
            </a:extLst>
          </p:cNvPr>
          <p:cNvSpPr>
            <a:spLocks noGrp="1"/>
          </p:cNvSpPr>
          <p:nvPr>
            <p:ph idx="1"/>
          </p:nvPr>
        </p:nvSpPr>
        <p:spPr>
          <a:xfrm>
            <a:off x="876693" y="2533476"/>
            <a:ext cx="3455821" cy="3447832"/>
          </a:xfrm>
        </p:spPr>
        <p:txBody>
          <a:bodyPr anchor="t">
            <a:normAutofit/>
          </a:bodyPr>
          <a:lstStyle/>
          <a:p>
            <a:endParaRPr lang="en-US" sz="2000"/>
          </a:p>
        </p:txBody>
      </p:sp>
      <p:pic>
        <p:nvPicPr>
          <p:cNvPr id="2050" name="Picture 2">
            <a:extLst>
              <a:ext uri="{FF2B5EF4-FFF2-40B4-BE49-F238E27FC236}">
                <a16:creationId xmlns:a16="http://schemas.microsoft.com/office/drawing/2014/main" id="{E715DA29-3085-5643-7AE0-DDC2B8649C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87672" y="1176868"/>
            <a:ext cx="6389346" cy="4513573"/>
          </a:xfrm>
          <a:prstGeom prst="rect">
            <a:avLst/>
          </a:prstGeom>
          <a:noFill/>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058" name="Rectangle 2057">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5766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1" name="Rectangle 3110">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6D2C8-7A88-8149-AFAF-BF4430305451}"/>
              </a:ext>
            </a:extLst>
          </p:cNvPr>
          <p:cNvSpPr>
            <a:spLocks noGrp="1"/>
          </p:cNvSpPr>
          <p:nvPr>
            <p:ph type="title"/>
          </p:nvPr>
        </p:nvSpPr>
        <p:spPr>
          <a:xfrm>
            <a:off x="838198" y="547815"/>
            <a:ext cx="5167185" cy="1680519"/>
          </a:xfrm>
        </p:spPr>
        <p:txBody>
          <a:bodyPr>
            <a:normAutofit/>
          </a:bodyPr>
          <a:lstStyle/>
          <a:p>
            <a:r>
              <a:rPr lang="en-US" sz="4000"/>
              <a:t>Visualization 5</a:t>
            </a:r>
          </a:p>
        </p:txBody>
      </p:sp>
      <p:sp>
        <p:nvSpPr>
          <p:cNvPr id="4" name="Content Placeholder 3">
            <a:extLst>
              <a:ext uri="{FF2B5EF4-FFF2-40B4-BE49-F238E27FC236}">
                <a16:creationId xmlns:a16="http://schemas.microsoft.com/office/drawing/2014/main" id="{4F8D0A07-EC54-085C-299D-E9E8116240A0}"/>
              </a:ext>
            </a:extLst>
          </p:cNvPr>
          <p:cNvSpPr>
            <a:spLocks noGrp="1"/>
          </p:cNvSpPr>
          <p:nvPr>
            <p:ph idx="1"/>
          </p:nvPr>
        </p:nvSpPr>
        <p:spPr>
          <a:xfrm>
            <a:off x="6186619" y="547815"/>
            <a:ext cx="5178960" cy="1680519"/>
          </a:xfrm>
        </p:spPr>
        <p:txBody>
          <a:bodyPr anchor="ctr">
            <a:normAutofit/>
          </a:bodyPr>
          <a:lstStyle/>
          <a:p>
            <a:endParaRPr lang="en-US" sz="2000"/>
          </a:p>
        </p:txBody>
      </p:sp>
      <p:pic>
        <p:nvPicPr>
          <p:cNvPr id="3076" name="Picture 4">
            <a:extLst>
              <a:ext uri="{FF2B5EF4-FFF2-40B4-BE49-F238E27FC236}">
                <a16:creationId xmlns:a16="http://schemas.microsoft.com/office/drawing/2014/main" id="{477135BF-0D06-8E4D-854A-8B2033BD1C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661" b="-2"/>
          <a:stretch/>
        </p:blipFill>
        <p:spPr bwMode="auto">
          <a:xfrm>
            <a:off x="294418" y="2273241"/>
            <a:ext cx="5390523" cy="4101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F966014-2FCC-E503-1961-2AF0279550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66077" y="2276669"/>
            <a:ext cx="5799087" cy="409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96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642D8-2BA3-FDB5-B42C-3DA5A5AFEB31}"/>
              </a:ext>
            </a:extLst>
          </p:cNvPr>
          <p:cNvSpPr>
            <a:spLocks noGrp="1"/>
          </p:cNvSpPr>
          <p:nvPr>
            <p:ph type="title"/>
          </p:nvPr>
        </p:nvSpPr>
        <p:spPr/>
        <p:txBody>
          <a:bodyPr/>
          <a:lstStyle/>
          <a:p>
            <a:r>
              <a:rPr lang="en-US"/>
              <a:t>Abstract</a:t>
            </a:r>
          </a:p>
        </p:txBody>
      </p:sp>
      <p:sp>
        <p:nvSpPr>
          <p:cNvPr id="3" name="Content Placeholder 2">
            <a:extLst>
              <a:ext uri="{FF2B5EF4-FFF2-40B4-BE49-F238E27FC236}">
                <a16:creationId xmlns:a16="http://schemas.microsoft.com/office/drawing/2014/main" id="{79F250C0-C91D-0C14-F9F1-788F99BAAE40}"/>
              </a:ext>
            </a:extLst>
          </p:cNvPr>
          <p:cNvSpPr>
            <a:spLocks noGrp="1"/>
          </p:cNvSpPr>
          <p:nvPr>
            <p:ph idx="1"/>
          </p:nvPr>
        </p:nvSpPr>
        <p:spPr/>
        <p:txBody>
          <a:bodyPr>
            <a:normAutofit fontScale="92500" lnSpcReduction="20000"/>
          </a:bodyPr>
          <a:lstStyle/>
          <a:p>
            <a:r>
              <a:rPr lang="en-US" dirty="0" err="1"/>
              <a:t>Discogs</a:t>
            </a:r>
            <a:r>
              <a:rPr lang="en-US" dirty="0"/>
              <a:t>, a prominent online music database and marketplace, offers a wealth of data for analyzing music trends across diverse genres, styles, and locations. </a:t>
            </a:r>
          </a:p>
          <a:p>
            <a:r>
              <a:rPr lang="en-US" dirty="0"/>
              <a:t>This analysis delves into the intricacies of </a:t>
            </a:r>
            <a:r>
              <a:rPr lang="en-US" dirty="0" err="1"/>
              <a:t>Discogs</a:t>
            </a:r>
            <a:r>
              <a:rPr lang="en-US" dirty="0"/>
              <a:t>' extensive collection to uncover insights into popular music preferences and industry dynamics. </a:t>
            </a:r>
          </a:p>
          <a:p>
            <a:r>
              <a:rPr lang="en-US" dirty="0"/>
              <a:t>By examining the frequency of releases and user engagement, we can identify the most popular genres and styles of music across different countries and release dates. </a:t>
            </a:r>
          </a:p>
          <a:p>
            <a:r>
              <a:rPr lang="en-US" dirty="0"/>
              <a:t>This analysis can reveal regional music preferences and the evolution of musical trends over time. In addition to that, analysis of this data is conducted using Excel, depicting visuals such as maps, timeline and charts on trends of music in different regions of the world</a:t>
            </a:r>
          </a:p>
          <a:p>
            <a:pPr rtl="0">
              <a:spcBef>
                <a:spcPts val="0"/>
              </a:spcBef>
              <a:spcAft>
                <a:spcPts val="0"/>
              </a:spcAft>
            </a:pPr>
            <a:r>
              <a:rPr lang="en-US" sz="2600" b="0" i="0" u="sng" strike="noStrike" dirty="0">
                <a:solidFill>
                  <a:srgbClr val="1155CC"/>
                </a:solidFill>
                <a:effectLst/>
                <a:latin typeface="Lexend"/>
                <a:hlinkClick r:id="rId2"/>
              </a:rPr>
              <a:t>https://www.kaggle.com/datasets/ofurkancoban/discogs-releases-dataset</a:t>
            </a:r>
            <a:endParaRPr lang="en-US" sz="2600" b="0" dirty="0">
              <a:effectLst/>
            </a:endParaRPr>
          </a:p>
          <a:p>
            <a:pPr marL="0" indent="0">
              <a:buNone/>
            </a:pPr>
            <a:endParaRPr lang="en-US" dirty="0"/>
          </a:p>
        </p:txBody>
      </p:sp>
    </p:spTree>
    <p:extLst>
      <p:ext uri="{BB962C8B-B14F-4D97-AF65-F5344CB8AC3E}">
        <p14:creationId xmlns:p14="http://schemas.microsoft.com/office/powerpoint/2010/main" val="2661798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4105" name="Rectangle 4104">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27973B-7FF0-ADD1-E275-C7E76A13F26C}"/>
              </a:ext>
            </a:extLst>
          </p:cNvPr>
          <p:cNvSpPr>
            <a:spLocks noGrp="1"/>
          </p:cNvSpPr>
          <p:nvPr>
            <p:ph type="title"/>
          </p:nvPr>
        </p:nvSpPr>
        <p:spPr>
          <a:xfrm>
            <a:off x="589558" y="244742"/>
            <a:ext cx="7015498" cy="1235225"/>
          </a:xfrm>
        </p:spPr>
        <p:txBody>
          <a:bodyPr vert="horz" lIns="91440" tIns="45720" rIns="91440" bIns="45720" rtlCol="0" anchor="ctr">
            <a:normAutofit/>
          </a:bodyPr>
          <a:lstStyle/>
          <a:p>
            <a:r>
              <a:rPr lang="en-US" sz="3600" kern="1200">
                <a:solidFill>
                  <a:schemeClr val="tx1"/>
                </a:solidFill>
                <a:latin typeface="+mj-lt"/>
                <a:ea typeface="+mj-ea"/>
                <a:cs typeface="+mj-cs"/>
              </a:rPr>
              <a:t>Visualization </a:t>
            </a:r>
            <a:r>
              <a:rPr lang="en-US" sz="3600"/>
              <a:t>5</a:t>
            </a:r>
            <a:r>
              <a:rPr lang="en-US" sz="3600" kern="1200">
                <a:solidFill>
                  <a:schemeClr val="tx1"/>
                </a:solidFill>
                <a:latin typeface="+mj-lt"/>
                <a:ea typeface="+mj-ea"/>
                <a:cs typeface="+mj-cs"/>
              </a:rPr>
              <a:t> Code</a:t>
            </a:r>
          </a:p>
        </p:txBody>
      </p:sp>
      <p:pic>
        <p:nvPicPr>
          <p:cNvPr id="4098" name="Picture 2">
            <a:extLst>
              <a:ext uri="{FF2B5EF4-FFF2-40B4-BE49-F238E27FC236}">
                <a16:creationId xmlns:a16="http://schemas.microsoft.com/office/drawing/2014/main" id="{175FB5D4-AB32-4127-F580-0AF7DCFE96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58228" y="2375210"/>
            <a:ext cx="7675148" cy="384461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442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7DDEF6-F4D0-02EA-308C-22D6F6147417}"/>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a:solidFill>
                  <a:schemeClr val="tx1"/>
                </a:solidFill>
                <a:latin typeface="+mj-lt"/>
                <a:ea typeface="+mj-ea"/>
                <a:cs typeface="+mj-cs"/>
              </a:rPr>
              <a:t>Visualization </a:t>
            </a:r>
            <a:r>
              <a:rPr lang="en-US" sz="5200"/>
              <a:t>6</a:t>
            </a:r>
            <a:endParaRPr lang="en-US" sz="5200" kern="1200">
              <a:solidFill>
                <a:schemeClr val="tx1"/>
              </a:solidFill>
              <a:latin typeface="+mj-lt"/>
              <a:ea typeface="+mj-ea"/>
              <a:cs typeface="+mj-cs"/>
            </a:endParaRPr>
          </a:p>
        </p:txBody>
      </p:sp>
      <p:pic>
        <p:nvPicPr>
          <p:cNvPr id="5122" name="Picture 2">
            <a:extLst>
              <a:ext uri="{FF2B5EF4-FFF2-40B4-BE49-F238E27FC236}">
                <a16:creationId xmlns:a16="http://schemas.microsoft.com/office/drawing/2014/main" id="{24E8478F-44EF-2E2C-2D47-B565AE3594D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545" b="-1"/>
          <a:stretch/>
        </p:blipFill>
        <p:spPr bwMode="auto">
          <a:xfrm>
            <a:off x="198741"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32F3E54-4545-E5AA-AFF2-5B66380232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94" b="2"/>
          <a:stretch/>
        </p:blipFill>
        <p:spPr bwMode="auto">
          <a:xfrm>
            <a:off x="6189934"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939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E87F6C97-D6CE-253A-7C0D-3F0752C8D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9630F3-19D2-FFF7-A2B3-529C64BA789F}"/>
              </a:ext>
            </a:extLst>
          </p:cNvPr>
          <p:cNvSpPr>
            <a:spLocks noGrp="1"/>
          </p:cNvSpPr>
          <p:nvPr>
            <p:ph type="title"/>
          </p:nvPr>
        </p:nvSpPr>
        <p:spPr>
          <a:xfrm>
            <a:off x="712003" y="247649"/>
            <a:ext cx="10565046" cy="1219200"/>
          </a:xfrm>
        </p:spPr>
        <p:txBody>
          <a:bodyPr vert="horz" lIns="91440" tIns="45720" rIns="91440" bIns="45720" rtlCol="0" anchor="ctr">
            <a:normAutofit/>
          </a:bodyPr>
          <a:lstStyle/>
          <a:p>
            <a:r>
              <a:rPr lang="en-US" sz="4000" kern="1200">
                <a:solidFill>
                  <a:schemeClr val="tx1"/>
                </a:solidFill>
                <a:latin typeface="+mj-lt"/>
                <a:ea typeface="+mj-ea"/>
                <a:cs typeface="+mj-cs"/>
              </a:rPr>
              <a:t>Visualization 6 Code</a:t>
            </a:r>
          </a:p>
        </p:txBody>
      </p:sp>
      <p:pic>
        <p:nvPicPr>
          <p:cNvPr id="6146" name="Picture 2">
            <a:extLst>
              <a:ext uri="{FF2B5EF4-FFF2-40B4-BE49-F238E27FC236}">
                <a16:creationId xmlns:a16="http://schemas.microsoft.com/office/drawing/2014/main" id="{B0EC2F97-B6FC-E0C7-8548-4D038CAB3C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59125" y="2584515"/>
            <a:ext cx="6636588" cy="332438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318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9" name="Rectangle 7188">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A29733-CDB6-C444-20C4-A3C99CB16133}"/>
              </a:ext>
            </a:extLst>
          </p:cNvPr>
          <p:cNvSpPr>
            <a:spLocks noGrp="1"/>
          </p:cNvSpPr>
          <p:nvPr>
            <p:ph type="title"/>
          </p:nvPr>
        </p:nvSpPr>
        <p:spPr>
          <a:xfrm>
            <a:off x="838198" y="547815"/>
            <a:ext cx="5167185" cy="1680519"/>
          </a:xfrm>
        </p:spPr>
        <p:txBody>
          <a:bodyPr vert="horz" lIns="91440" tIns="45720" rIns="91440" bIns="45720" rtlCol="0">
            <a:normAutofit/>
          </a:bodyPr>
          <a:lstStyle/>
          <a:p>
            <a:r>
              <a:rPr lang="en-US" sz="4000" kern="1200">
                <a:latin typeface="+mj-lt"/>
                <a:ea typeface="+mj-ea"/>
                <a:cs typeface="+mj-cs"/>
              </a:rPr>
              <a:t>Visualization 7</a:t>
            </a:r>
          </a:p>
        </p:txBody>
      </p:sp>
      <p:pic>
        <p:nvPicPr>
          <p:cNvPr id="3074" name="Picture 2">
            <a:extLst>
              <a:ext uri="{FF2B5EF4-FFF2-40B4-BE49-F238E27FC236}">
                <a16:creationId xmlns:a16="http://schemas.microsoft.com/office/drawing/2014/main" id="{E6F558A1-8545-2409-1FBF-1507B04042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78" y="1845778"/>
            <a:ext cx="5581669" cy="42965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5445D66-7E9A-8B83-8FA9-21A0CD173CD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175" y="1775863"/>
            <a:ext cx="5641111" cy="4362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068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6" name="Rectangle 8205">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4" name="Freeform: Shape 8213">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391B1377-E2BB-90B1-B83E-7F098CEA293C}"/>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Visualization 7 Code</a:t>
            </a:r>
          </a:p>
        </p:txBody>
      </p:sp>
      <p:pic>
        <p:nvPicPr>
          <p:cNvPr id="8194" name="Picture 2">
            <a:extLst>
              <a:ext uri="{FF2B5EF4-FFF2-40B4-BE49-F238E27FC236}">
                <a16:creationId xmlns:a16="http://schemas.microsoft.com/office/drawing/2014/main" id="{BFF79296-8DC3-B4BF-606D-BEDB8895D9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69488" y="2072640"/>
            <a:ext cx="8241149" cy="4128135"/>
          </a:xfrm>
          <a:prstGeom prst="rect">
            <a:avLst/>
          </a:prstGeom>
          <a:noFill/>
          <a:extLst>
            <a:ext uri="{909E8E84-426E-40DD-AFC4-6F175D3DCCD1}">
              <a14:hiddenFill xmlns:a14="http://schemas.microsoft.com/office/drawing/2010/main">
                <a:solidFill>
                  <a:srgbClr val="FFFFFF"/>
                </a:solidFill>
              </a14:hiddenFill>
            </a:ext>
          </a:extLst>
        </p:spPr>
      </p:pic>
      <p:sp>
        <p:nvSpPr>
          <p:cNvPr id="8215" name="Freeform: Shape 821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579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AE61-56FD-99C0-FA8E-12973109CCB1}"/>
              </a:ext>
            </a:extLst>
          </p:cNvPr>
          <p:cNvSpPr>
            <a:spLocks noGrp="1"/>
          </p:cNvSpPr>
          <p:nvPr>
            <p:ph type="title"/>
          </p:nvPr>
        </p:nvSpPr>
        <p:spPr/>
        <p:txBody>
          <a:bodyPr/>
          <a:lstStyle/>
          <a:p>
            <a:r>
              <a:rPr lang="en-US"/>
              <a:t>For More Info:</a:t>
            </a:r>
          </a:p>
        </p:txBody>
      </p:sp>
      <p:sp>
        <p:nvSpPr>
          <p:cNvPr id="3" name="Content Placeholder 2">
            <a:extLst>
              <a:ext uri="{FF2B5EF4-FFF2-40B4-BE49-F238E27FC236}">
                <a16:creationId xmlns:a16="http://schemas.microsoft.com/office/drawing/2014/main" id="{4A2B93D7-BDA0-5C2E-35BF-5868185CDE90}"/>
              </a:ext>
            </a:extLst>
          </p:cNvPr>
          <p:cNvSpPr>
            <a:spLocks noGrp="1"/>
          </p:cNvSpPr>
          <p:nvPr>
            <p:ph idx="1"/>
          </p:nvPr>
        </p:nvSpPr>
        <p:spPr/>
        <p:txBody>
          <a:bodyPr/>
          <a:lstStyle/>
          <a:p>
            <a:r>
              <a:rPr lang="en-US"/>
              <a:t>Access to the database:</a:t>
            </a:r>
          </a:p>
          <a:p>
            <a:pPr marL="0" indent="0">
              <a:buNone/>
            </a:pPr>
            <a:r>
              <a:rPr lang="en-US" sz="2800" b="0" i="0" u="sng" strike="noStrike">
                <a:solidFill>
                  <a:srgbClr val="1155CC"/>
                </a:solidFill>
                <a:effectLst/>
                <a:latin typeface="Lexend"/>
                <a:hlinkClick r:id="rId2"/>
              </a:rPr>
              <a:t>https://www.kaggle.com/datasets/ofurkancoban/discogs-releases-dataset</a:t>
            </a:r>
            <a:endParaRPr lang="en-US" sz="2800" b="0">
              <a:effectLst/>
            </a:endParaRPr>
          </a:p>
          <a:p>
            <a:r>
              <a:rPr lang="en-US"/>
              <a:t>GitHub Codes/Slides:</a:t>
            </a:r>
          </a:p>
          <a:p>
            <a:pPr marL="0" indent="0">
              <a:buNone/>
            </a:pPr>
            <a:r>
              <a:rPr lang="en-US">
                <a:hlinkClick r:id="rId3"/>
              </a:rPr>
              <a:t>https://github.com/danielgarrido1/Term-Project-Abstract-Discogs</a:t>
            </a:r>
            <a:endParaRPr lang="en-US"/>
          </a:p>
          <a:p>
            <a:pPr marL="0" indent="0">
              <a:buNone/>
            </a:pPr>
            <a:endParaRPr lang="en-US"/>
          </a:p>
          <a:p>
            <a:endParaRPr lang="en-US"/>
          </a:p>
        </p:txBody>
      </p:sp>
    </p:spTree>
    <p:extLst>
      <p:ext uri="{BB962C8B-B14F-4D97-AF65-F5344CB8AC3E}">
        <p14:creationId xmlns:p14="http://schemas.microsoft.com/office/powerpoint/2010/main" val="3880766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15C0C-34FC-2B5D-38B6-DAC17613F505}"/>
              </a:ext>
            </a:extLst>
          </p:cNvPr>
          <p:cNvSpPr>
            <a:spLocks noGrp="1"/>
          </p:cNvSpPr>
          <p:nvPr>
            <p:ph type="title"/>
          </p:nvPr>
        </p:nvSpPr>
        <p:spPr/>
        <p:txBody>
          <a:bodyPr/>
          <a:lstStyle/>
          <a:p>
            <a:r>
              <a:rPr lang="en-US" err="1"/>
              <a:t>Discogs</a:t>
            </a:r>
            <a:endParaRPr lang="en-US"/>
          </a:p>
        </p:txBody>
      </p:sp>
      <p:sp>
        <p:nvSpPr>
          <p:cNvPr id="3" name="Content Placeholder 2">
            <a:extLst>
              <a:ext uri="{FF2B5EF4-FFF2-40B4-BE49-F238E27FC236}">
                <a16:creationId xmlns:a16="http://schemas.microsoft.com/office/drawing/2014/main" id="{7A0198ED-1CA7-6069-64F6-AC72CD842BD0}"/>
              </a:ext>
            </a:extLst>
          </p:cNvPr>
          <p:cNvSpPr>
            <a:spLocks noGrp="1"/>
          </p:cNvSpPr>
          <p:nvPr>
            <p:ph idx="1"/>
          </p:nvPr>
        </p:nvSpPr>
        <p:spPr/>
        <p:txBody>
          <a:bodyPr vert="horz" lIns="91440" tIns="45720" rIns="91440" bIns="45720" rtlCol="0" anchor="t">
            <a:normAutofit/>
          </a:bodyPr>
          <a:lstStyle/>
          <a:p>
            <a:r>
              <a:rPr lang="en-US" sz="2400" dirty="0">
                <a:solidFill>
                  <a:srgbClr val="000000"/>
                </a:solidFill>
                <a:effectLst/>
                <a:latin typeface="Times New Roman"/>
                <a:ea typeface="Times New Roman" panose="02020603050405020304" pitchFamily="18" charset="0"/>
                <a:cs typeface="Times New Roman"/>
              </a:rPr>
              <a:t>This project uses Hadoop and Hive to keep and process </a:t>
            </a:r>
            <a:r>
              <a:rPr lang="en-US" sz="2400" dirty="0" err="1">
                <a:solidFill>
                  <a:srgbClr val="000000"/>
                </a:solidFill>
                <a:effectLst/>
                <a:latin typeface="Times New Roman"/>
                <a:ea typeface="Times New Roman" panose="02020603050405020304" pitchFamily="18" charset="0"/>
                <a:cs typeface="Times New Roman"/>
              </a:rPr>
              <a:t>Discogs</a:t>
            </a:r>
            <a:r>
              <a:rPr lang="en-US" sz="2400" dirty="0">
                <a:solidFill>
                  <a:srgbClr val="000000"/>
                </a:solidFill>
                <a:effectLst/>
                <a:latin typeface="Times New Roman"/>
                <a:ea typeface="Times New Roman" panose="02020603050405020304" pitchFamily="18" charset="0"/>
                <a:cs typeface="Times New Roman"/>
              </a:rPr>
              <a:t> offers a wealth of data that can be harnessed to analyze music trends across diverse genres, styles, and locations.</a:t>
            </a:r>
          </a:p>
          <a:p>
            <a:r>
              <a:rPr lang="en-US" sz="2400" kern="100" dirty="0">
                <a:solidFill>
                  <a:srgbClr val="000000"/>
                </a:solidFill>
                <a:effectLst/>
                <a:latin typeface="Times New Roman"/>
                <a:ea typeface="Times New Roman" panose="02020603050405020304" pitchFamily="18" charset="0"/>
                <a:cs typeface="Times New Roman"/>
              </a:rPr>
              <a:t>By exploring the popularity of genres, tracking release patterns, visualizing data geographically, determining popular distribution formats, examining industry trends, and identifying influential record labels, we can gain a deeper understanding of the ever-evolving landscape of the music industry and the factors that shape it.</a:t>
            </a:r>
          </a:p>
          <a:p>
            <a:r>
              <a:rPr lang="en-US" sz="2400" kern="100" dirty="0">
                <a:solidFill>
                  <a:srgbClr val="000000"/>
                </a:solidFill>
                <a:effectLst/>
                <a:latin typeface="Times New Roman"/>
                <a:ea typeface="Times New Roman" panose="02020603050405020304" pitchFamily="18" charset="0"/>
                <a:cs typeface="Times New Roman"/>
              </a:rPr>
              <a:t>We have chosen this dataset because it is a valuable resource for studying music trends. It is comprehensive, accurate, granular, and accessible, and it is relevant to a wide range of research questions</a:t>
            </a:r>
            <a:r>
              <a:rPr lang="en-US" sz="1800" kern="100" dirty="0">
                <a:solidFill>
                  <a:srgbClr val="000000"/>
                </a:solidFill>
                <a:effectLst/>
                <a:latin typeface="Times New Roman"/>
                <a:ea typeface="Times New Roman" panose="02020603050405020304" pitchFamily="18" charset="0"/>
                <a:cs typeface="Times New Roman"/>
              </a:rPr>
              <a:t>.</a:t>
            </a:r>
            <a:r>
              <a:rPr lang="en-US" sz="1800" kern="100" dirty="0">
                <a:solidFill>
                  <a:srgbClr val="000000"/>
                </a:solidFill>
                <a:latin typeface="Times New Roman"/>
                <a:ea typeface="Times New Roman" panose="02020603050405020304" pitchFamily="18" charset="0"/>
                <a:cs typeface="Times New Roman"/>
              </a:rPr>
              <a:t> </a:t>
            </a:r>
            <a:endParaRPr lang="en-US" sz="2400" dirty="0">
              <a:solidFill>
                <a:srgbClr val="000000"/>
              </a:solidFill>
              <a:latin typeface="Calibri" panose="020F0502020204030204"/>
              <a:ea typeface="Times New Roman" panose="02020603050405020304" pitchFamily="18" charset="0"/>
              <a:cs typeface="Calibri" panose="020F0502020204030204"/>
            </a:endParaRPr>
          </a:p>
          <a:p>
            <a:pPr marL="0" indent="0">
              <a:buNone/>
            </a:pPr>
            <a:endParaRPr lang="en-US" sz="1800" kern="100" dirty="0">
              <a:latin typeface="Times New Roman"/>
              <a:cs typeface="Times New Roman"/>
            </a:endParaRPr>
          </a:p>
        </p:txBody>
      </p:sp>
    </p:spTree>
    <p:extLst>
      <p:ext uri="{BB962C8B-B14F-4D97-AF65-F5344CB8AC3E}">
        <p14:creationId xmlns:p14="http://schemas.microsoft.com/office/powerpoint/2010/main" val="868519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82162-5AA8-A370-71F2-3B501260F7C8}"/>
              </a:ext>
            </a:extLst>
          </p:cNvPr>
          <p:cNvSpPr>
            <a:spLocks noGrp="1"/>
          </p:cNvSpPr>
          <p:nvPr>
            <p:ph type="title"/>
          </p:nvPr>
        </p:nvSpPr>
        <p:spPr/>
        <p:txBody>
          <a:bodyPr/>
          <a:lstStyle/>
          <a:p>
            <a:r>
              <a:rPr lang="en-US"/>
              <a:t>Specification</a:t>
            </a:r>
          </a:p>
        </p:txBody>
      </p:sp>
      <p:sp>
        <p:nvSpPr>
          <p:cNvPr id="3" name="Content Placeholder 2">
            <a:extLst>
              <a:ext uri="{FF2B5EF4-FFF2-40B4-BE49-F238E27FC236}">
                <a16:creationId xmlns:a16="http://schemas.microsoft.com/office/drawing/2014/main" id="{6CC70942-F308-115A-437F-23F60A638B8D}"/>
              </a:ext>
            </a:extLst>
          </p:cNvPr>
          <p:cNvSpPr>
            <a:spLocks noGrp="1"/>
          </p:cNvSpPr>
          <p:nvPr>
            <p:ph idx="1"/>
          </p:nvPr>
        </p:nvSpPr>
        <p:spPr>
          <a:xfrm>
            <a:off x="838200" y="1543403"/>
            <a:ext cx="10515600" cy="4351338"/>
          </a:xfrm>
        </p:spPr>
        <p:txBody>
          <a:bodyPr vert="horz" lIns="91440" tIns="45720" rIns="91440" bIns="45720" rtlCol="0" anchor="t">
            <a:noAutofit/>
          </a:bodyPr>
          <a:lstStyle/>
          <a:p>
            <a:r>
              <a:rPr lang="en-US" sz="2400" dirty="0">
                <a:solidFill>
                  <a:srgbClr val="000000"/>
                </a:solidFill>
                <a:effectLst/>
                <a:latin typeface="Times New Roman"/>
                <a:ea typeface="Times New Roman" panose="02020603050405020304" pitchFamily="18" charset="0"/>
                <a:cs typeface="Times New Roman"/>
              </a:rPr>
              <a:t>The database is mostly to track and share music collections, provide information about music recordings, and facilitate the buying and selling of music recordings.</a:t>
            </a:r>
          </a:p>
          <a:p>
            <a:r>
              <a:rPr lang="en-US" sz="2400" dirty="0">
                <a:solidFill>
                  <a:srgbClr val="000000"/>
                </a:solidFill>
                <a:effectLst/>
                <a:latin typeface="Times New Roman"/>
                <a:ea typeface="Times New Roman" panose="02020603050405020304" pitchFamily="18" charset="0"/>
                <a:cs typeface="Times New Roman"/>
              </a:rPr>
              <a:t>Since the database is too large and several of the fields appear to be unneeded or unsuitable for our research, we chose to include </a:t>
            </a:r>
            <a:r>
              <a:rPr lang="en-US" sz="2400">
                <a:solidFill>
                  <a:srgbClr val="000000"/>
                </a:solidFill>
                <a:effectLst/>
                <a:latin typeface="Times New Roman"/>
                <a:ea typeface="Times New Roman" panose="02020603050405020304" pitchFamily="18" charset="0"/>
                <a:cs typeface="Times New Roman"/>
              </a:rPr>
              <a:t>the 14 </a:t>
            </a:r>
            <a:r>
              <a:rPr lang="en-US" sz="2400" dirty="0">
                <a:solidFill>
                  <a:srgbClr val="000000"/>
                </a:solidFill>
                <a:effectLst/>
                <a:latin typeface="Times New Roman"/>
                <a:ea typeface="Times New Roman" panose="02020603050405020304" pitchFamily="18" charset="0"/>
                <a:cs typeface="Times New Roman"/>
              </a:rPr>
              <a:t>most significant columns, which includes:</a:t>
            </a:r>
          </a:p>
          <a:p>
            <a:r>
              <a:rPr lang="en-US" sz="2400" dirty="0">
                <a:solidFill>
                  <a:srgbClr val="000000"/>
                </a:solidFill>
                <a:latin typeface="Times New Roman"/>
                <a:ea typeface="Times New Roman" panose="02020603050405020304" pitchFamily="18" charset="0"/>
                <a:cs typeface="Times New Roman"/>
              </a:rPr>
              <a:t>ID: Unique Identifier</a:t>
            </a:r>
            <a:endParaRPr lang="en-US" sz="2400" dirty="0">
              <a:solidFill>
                <a:srgbClr val="000000"/>
              </a:solidFill>
              <a:effectLst/>
              <a:latin typeface="Times New Roman"/>
              <a:ea typeface="Times New Roman" panose="02020603050405020304" pitchFamily="18" charset="0"/>
              <a:cs typeface="Times New Roman"/>
            </a:endParaRPr>
          </a:p>
          <a:p>
            <a:r>
              <a:rPr lang="en-US" sz="2400" dirty="0">
                <a:solidFill>
                  <a:srgbClr val="000000"/>
                </a:solidFill>
                <a:effectLst/>
                <a:latin typeface="Times New Roman"/>
                <a:ea typeface="Times New Roman" panose="02020603050405020304" pitchFamily="18" charset="0"/>
                <a:cs typeface="Times New Roman"/>
              </a:rPr>
              <a:t>Release Date: The release year of the music</a:t>
            </a:r>
            <a:r>
              <a:rPr lang="en-US" sz="2400" dirty="0">
                <a:solidFill>
                  <a:srgbClr val="000000"/>
                </a:solidFill>
                <a:latin typeface="Times New Roman"/>
                <a:ea typeface="Times New Roman" panose="02020603050405020304" pitchFamily="18" charset="0"/>
                <a:cs typeface="Times New Roman"/>
              </a:rPr>
              <a:t> </a:t>
            </a:r>
            <a:endParaRPr lang="en-US" sz="2400" dirty="0">
              <a:solidFill>
                <a:srgbClr val="000000"/>
              </a:solidFill>
              <a:effectLst/>
              <a:latin typeface="Times New Roman" panose="02020603050405020304" pitchFamily="18" charset="0"/>
              <a:ea typeface="Times New Roman" panose="02020603050405020304" pitchFamily="18" charset="0"/>
              <a:cs typeface="Times New Roman"/>
            </a:endParaRPr>
          </a:p>
          <a:p>
            <a:r>
              <a:rPr lang="en-US" sz="2400" dirty="0">
                <a:solidFill>
                  <a:srgbClr val="000000"/>
                </a:solidFill>
                <a:effectLst/>
                <a:latin typeface="Times New Roman"/>
                <a:ea typeface="Times New Roman" panose="02020603050405020304" pitchFamily="18" charset="0"/>
                <a:cs typeface="Times New Roman"/>
              </a:rPr>
              <a:t>Release ID: This is the unique identifier for this particular music release</a:t>
            </a:r>
          </a:p>
          <a:p>
            <a:r>
              <a:rPr lang="en-US" sz="2400" dirty="0">
                <a:solidFill>
                  <a:srgbClr val="000000"/>
                </a:solidFill>
                <a:effectLst/>
                <a:latin typeface="Times New Roman"/>
                <a:ea typeface="Times New Roman" panose="02020603050405020304" pitchFamily="18" charset="0"/>
                <a:cs typeface="Times New Roman"/>
              </a:rPr>
              <a:t>Status: Indicates that it has been accepted, showing that this item has a specific status</a:t>
            </a:r>
            <a:endParaRPr lang="en-US" sz="2400" dirty="0">
              <a:solidFill>
                <a:srgbClr val="000000"/>
              </a:solidFill>
              <a:latin typeface="Times New Roman"/>
              <a:ea typeface="Times New Roman" panose="02020603050405020304" pitchFamily="18" charset="0"/>
              <a:cs typeface="Times New Roman"/>
            </a:endParaRPr>
          </a:p>
          <a:p>
            <a:r>
              <a:rPr lang="en-US" sz="2400" dirty="0">
                <a:solidFill>
                  <a:srgbClr val="000000"/>
                </a:solidFill>
                <a:effectLst/>
                <a:latin typeface="Times New Roman"/>
                <a:ea typeface="Times New Roman" panose="02020603050405020304" pitchFamily="18" charset="0"/>
                <a:cs typeface="Times New Roman"/>
              </a:rPr>
              <a:t>Title: The title of the music release</a:t>
            </a:r>
          </a:p>
          <a:p>
            <a:r>
              <a:rPr lang="en-US" sz="2400" dirty="0">
                <a:solidFill>
                  <a:srgbClr val="000000"/>
                </a:solidFill>
                <a:effectLst/>
                <a:latin typeface="Times New Roman"/>
                <a:ea typeface="Times New Roman" panose="02020603050405020304" pitchFamily="18" charset="0"/>
                <a:cs typeface="Times New Roman"/>
              </a:rPr>
              <a:t>Artist ID: Artist ID of the album artist</a:t>
            </a:r>
          </a:p>
        </p:txBody>
      </p:sp>
    </p:spTree>
    <p:extLst>
      <p:ext uri="{BB962C8B-B14F-4D97-AF65-F5344CB8AC3E}">
        <p14:creationId xmlns:p14="http://schemas.microsoft.com/office/powerpoint/2010/main" val="3945212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03D9C-B374-3D4B-F9FC-0243A5F37464}"/>
              </a:ext>
            </a:extLst>
          </p:cNvPr>
          <p:cNvSpPr>
            <a:spLocks noGrp="1"/>
          </p:cNvSpPr>
          <p:nvPr>
            <p:ph type="title"/>
          </p:nvPr>
        </p:nvSpPr>
        <p:spPr/>
        <p:txBody>
          <a:bodyPr/>
          <a:lstStyle/>
          <a:p>
            <a:r>
              <a:rPr lang="en-US"/>
              <a:t>Specifications Cont.</a:t>
            </a:r>
          </a:p>
        </p:txBody>
      </p:sp>
      <p:sp>
        <p:nvSpPr>
          <p:cNvPr id="3" name="Content Placeholder 2">
            <a:extLst>
              <a:ext uri="{FF2B5EF4-FFF2-40B4-BE49-F238E27FC236}">
                <a16:creationId xmlns:a16="http://schemas.microsoft.com/office/drawing/2014/main" id="{F9946F86-1A8D-59E1-AC32-EC8032399394}"/>
              </a:ext>
            </a:extLst>
          </p:cNvPr>
          <p:cNvSpPr>
            <a:spLocks noGrp="1"/>
          </p:cNvSpPr>
          <p:nvPr>
            <p:ph idx="1"/>
          </p:nvPr>
        </p:nvSpPr>
        <p:spPr>
          <a:xfrm>
            <a:off x="838200" y="1825625"/>
            <a:ext cx="10515600" cy="4727634"/>
          </a:xfrm>
        </p:spPr>
        <p:txBody>
          <a:bodyPr vert="horz" lIns="91440" tIns="45720" rIns="91440" bIns="45720" rtlCol="0" anchor="t">
            <a:normAutofit fontScale="92500" lnSpcReduction="10000"/>
          </a:bodyPr>
          <a:lstStyle/>
          <a:p>
            <a:r>
              <a:rPr lang="en-US" sz="2400" dirty="0">
                <a:solidFill>
                  <a:srgbClr val="000000"/>
                </a:solidFill>
                <a:effectLst/>
                <a:latin typeface="Times New Roman"/>
                <a:ea typeface="Times New Roman" panose="02020603050405020304" pitchFamily="18" charset="0"/>
                <a:cs typeface="Times New Roman"/>
              </a:rPr>
              <a:t>Label Name: This section specifies which music label released the music</a:t>
            </a:r>
          </a:p>
          <a:p>
            <a:r>
              <a:rPr lang="en-US" sz="2400" dirty="0">
                <a:solidFill>
                  <a:srgbClr val="000000"/>
                </a:solidFill>
                <a:effectLst/>
                <a:latin typeface="Times New Roman"/>
                <a:ea typeface="Times New Roman" panose="02020603050405020304" pitchFamily="18" charset="0"/>
                <a:cs typeface="Times New Roman"/>
              </a:rPr>
              <a:t>Label ID: The label's catalog number</a:t>
            </a:r>
          </a:p>
          <a:p>
            <a:r>
              <a:rPr lang="en-US" sz="2400" dirty="0">
                <a:solidFill>
                  <a:srgbClr val="000000"/>
                </a:solidFill>
                <a:effectLst/>
                <a:latin typeface="Times New Roman"/>
                <a:ea typeface="Times New Roman" panose="02020603050405020304" pitchFamily="18" charset="0"/>
                <a:cs typeface="Times New Roman"/>
              </a:rPr>
              <a:t>Format: This section details in which format the music is available</a:t>
            </a:r>
          </a:p>
          <a:p>
            <a:r>
              <a:rPr lang="en-US" sz="2400" dirty="0">
                <a:solidFill>
                  <a:srgbClr val="000000"/>
                </a:solidFill>
                <a:effectLst/>
                <a:latin typeface="Times New Roman"/>
                <a:ea typeface="Times New Roman" panose="02020603050405020304" pitchFamily="18" charset="0"/>
                <a:cs typeface="Times New Roman"/>
              </a:rPr>
              <a:t>Genre: Indicates the genre of the music</a:t>
            </a:r>
            <a:endParaRPr lang="en-US" sz="2400" dirty="0">
              <a:solidFill>
                <a:srgbClr val="000000"/>
              </a:solidFill>
              <a:latin typeface="Times New Roman"/>
              <a:ea typeface="Times New Roman" panose="02020603050405020304" pitchFamily="18" charset="0"/>
              <a:cs typeface="Times New Roman"/>
            </a:endParaRPr>
          </a:p>
          <a:p>
            <a:r>
              <a:rPr lang="en-US" sz="2400" dirty="0">
                <a:solidFill>
                  <a:srgbClr val="000000"/>
                </a:solidFill>
                <a:effectLst/>
                <a:latin typeface="Times New Roman"/>
                <a:ea typeface="Times New Roman" panose="02020603050405020304" pitchFamily="18" charset="0"/>
                <a:cs typeface="Times New Roman"/>
              </a:rPr>
              <a:t>Country: The country of origin for this music release</a:t>
            </a:r>
          </a:p>
          <a:p>
            <a:r>
              <a:rPr lang="en-US" sz="2400" dirty="0">
                <a:solidFill>
                  <a:srgbClr val="000000"/>
                </a:solidFill>
                <a:effectLst/>
                <a:latin typeface="Times New Roman"/>
                <a:ea typeface="Times New Roman" panose="02020603050405020304" pitchFamily="18" charset="0"/>
                <a:cs typeface="Times New Roman"/>
              </a:rPr>
              <a:t>Company Name: This section includes information about companies involved in the production,</a:t>
            </a:r>
          </a:p>
          <a:p>
            <a:r>
              <a:rPr lang="en-US" sz="2400" dirty="0">
                <a:solidFill>
                  <a:srgbClr val="000000"/>
                </a:solidFill>
                <a:effectLst/>
                <a:latin typeface="Times New Roman"/>
                <a:ea typeface="Times New Roman" panose="02020603050405020304" pitchFamily="18" charset="0"/>
                <a:cs typeface="Times New Roman"/>
              </a:rPr>
              <a:t>Style: Specifies the style or genre of the music</a:t>
            </a:r>
          </a:p>
          <a:p>
            <a:r>
              <a:rPr lang="en-US" sz="2400" dirty="0">
                <a:solidFill>
                  <a:srgbClr val="000000"/>
                </a:solidFill>
                <a:effectLst/>
                <a:latin typeface="Times New Roman"/>
                <a:ea typeface="Times New Roman" panose="02020603050405020304" pitchFamily="18" charset="0"/>
                <a:cs typeface="Times New Roman"/>
              </a:rPr>
              <a:t>Artist Name: Artist name of the album artist</a:t>
            </a:r>
          </a:p>
          <a:p>
            <a:pPr marL="0" indent="0">
              <a:buNone/>
            </a:pPr>
            <a:endParaRPr lang="en-US" sz="2400" dirty="0"/>
          </a:p>
          <a:p>
            <a:pPr marL="0" indent="0">
              <a:buNone/>
            </a:pPr>
            <a:r>
              <a:rPr lang="en-US" sz="2400" dirty="0"/>
              <a:t>The databases currently contains </a:t>
            </a:r>
            <a:r>
              <a:rPr lang="en-US" sz="2400" b="1" dirty="0"/>
              <a:t>16 million</a:t>
            </a:r>
            <a:r>
              <a:rPr lang="en-US" sz="2400" dirty="0"/>
              <a:t> recorded releases. This overall gave us 2GB of data.</a:t>
            </a:r>
            <a:endParaRPr lang="en-US" sz="2400" dirty="0">
              <a:cs typeface="Calibri"/>
            </a:endParaRPr>
          </a:p>
          <a:p>
            <a:endParaRPr lang="en-US" dirty="0"/>
          </a:p>
        </p:txBody>
      </p:sp>
    </p:spTree>
    <p:extLst>
      <p:ext uri="{BB962C8B-B14F-4D97-AF65-F5344CB8AC3E}">
        <p14:creationId xmlns:p14="http://schemas.microsoft.com/office/powerpoint/2010/main" val="94044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7CAE27-1D44-A6B1-0631-C61862D5B355}"/>
              </a:ext>
            </a:extLst>
          </p:cNvPr>
          <p:cNvSpPr>
            <a:spLocks noGrp="1"/>
          </p:cNvSpPr>
          <p:nvPr>
            <p:ph type="title"/>
          </p:nvPr>
        </p:nvSpPr>
        <p:spPr>
          <a:xfrm>
            <a:off x="841248" y="256032"/>
            <a:ext cx="10506456" cy="1014984"/>
          </a:xfrm>
        </p:spPr>
        <p:txBody>
          <a:bodyPr anchor="b">
            <a:normAutofit/>
          </a:bodyPr>
          <a:lstStyle/>
          <a:p>
            <a:r>
              <a:rPr lang="en-US"/>
              <a:t>Experimental Specifications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1BFE108-8B6F-9E11-959B-B898F0E397B9}"/>
              </a:ext>
            </a:extLst>
          </p:cNvPr>
          <p:cNvGraphicFramePr>
            <a:graphicFrameLocks noGrp="1"/>
          </p:cNvGraphicFramePr>
          <p:nvPr>
            <p:ph idx="1"/>
            <p:extLst>
              <p:ext uri="{D42A27DB-BD31-4B8C-83A1-F6EECF244321}">
                <p14:modId xmlns:p14="http://schemas.microsoft.com/office/powerpoint/2010/main" val="379357119"/>
              </p:ext>
            </p:extLst>
          </p:nvPr>
        </p:nvGraphicFramePr>
        <p:xfrm>
          <a:off x="838200" y="2305897"/>
          <a:ext cx="10515599" cy="2878612"/>
        </p:xfrm>
        <a:graphic>
          <a:graphicData uri="http://schemas.openxmlformats.org/drawingml/2006/table">
            <a:tbl>
              <a:tblPr firstRow="1" bandRow="1">
                <a:tableStyleId>{5C22544A-7EE6-4342-B048-85BDC9FD1C3A}</a:tableStyleId>
              </a:tblPr>
              <a:tblGrid>
                <a:gridCol w="5731020">
                  <a:extLst>
                    <a:ext uri="{9D8B030D-6E8A-4147-A177-3AD203B41FA5}">
                      <a16:colId xmlns:a16="http://schemas.microsoft.com/office/drawing/2014/main" val="1533017959"/>
                    </a:ext>
                  </a:extLst>
                </a:gridCol>
                <a:gridCol w="4784579">
                  <a:extLst>
                    <a:ext uri="{9D8B030D-6E8A-4147-A177-3AD203B41FA5}">
                      <a16:colId xmlns:a16="http://schemas.microsoft.com/office/drawing/2014/main" val="2455689603"/>
                    </a:ext>
                  </a:extLst>
                </a:gridCol>
              </a:tblGrid>
              <a:tr h="719653">
                <a:tc>
                  <a:txBody>
                    <a:bodyPr/>
                    <a:lstStyle/>
                    <a:p>
                      <a:r>
                        <a:rPr lang="en-US" sz="3200"/>
                        <a:t>Number of Nodes</a:t>
                      </a:r>
                    </a:p>
                  </a:txBody>
                  <a:tcPr marL="163557" marR="163557" marT="81779" marB="81779"/>
                </a:tc>
                <a:tc>
                  <a:txBody>
                    <a:bodyPr/>
                    <a:lstStyle/>
                    <a:p>
                      <a:r>
                        <a:rPr lang="en-US" sz="3200"/>
                        <a:t>3</a:t>
                      </a:r>
                    </a:p>
                  </a:txBody>
                  <a:tcPr marL="163557" marR="163557" marT="81779" marB="81779"/>
                </a:tc>
                <a:extLst>
                  <a:ext uri="{0D108BD9-81ED-4DB2-BD59-A6C34878D82A}">
                    <a16:rowId xmlns:a16="http://schemas.microsoft.com/office/drawing/2014/main" val="3190692781"/>
                  </a:ext>
                </a:extLst>
              </a:tr>
              <a:tr h="719653">
                <a:tc>
                  <a:txBody>
                    <a:bodyPr/>
                    <a:lstStyle/>
                    <a:p>
                      <a:r>
                        <a:rPr lang="en-US" sz="3200"/>
                        <a:t>OCPUs</a:t>
                      </a:r>
                    </a:p>
                  </a:txBody>
                  <a:tcPr marL="163557" marR="163557" marT="81779" marB="81779"/>
                </a:tc>
                <a:tc>
                  <a:txBody>
                    <a:bodyPr/>
                    <a:lstStyle/>
                    <a:p>
                      <a:r>
                        <a:rPr lang="en-US" sz="3200"/>
                        <a:t>8</a:t>
                      </a:r>
                    </a:p>
                  </a:txBody>
                  <a:tcPr marL="163557" marR="163557" marT="81779" marB="81779"/>
                </a:tc>
                <a:extLst>
                  <a:ext uri="{0D108BD9-81ED-4DB2-BD59-A6C34878D82A}">
                    <a16:rowId xmlns:a16="http://schemas.microsoft.com/office/drawing/2014/main" val="68741260"/>
                  </a:ext>
                </a:extLst>
              </a:tr>
              <a:tr h="719653">
                <a:tc>
                  <a:txBody>
                    <a:bodyPr/>
                    <a:lstStyle/>
                    <a:p>
                      <a:r>
                        <a:rPr lang="en-US" sz="3200"/>
                        <a:t>CPU speed</a:t>
                      </a:r>
                    </a:p>
                  </a:txBody>
                  <a:tcPr marL="163557" marR="163557" marT="81779" marB="81779"/>
                </a:tc>
                <a:tc>
                  <a:txBody>
                    <a:bodyPr/>
                    <a:lstStyle/>
                    <a:p>
                      <a:r>
                        <a:rPr lang="en-US" sz="3200"/>
                        <a:t>1995.312 MHz</a:t>
                      </a:r>
                    </a:p>
                  </a:txBody>
                  <a:tcPr marL="163557" marR="163557" marT="81779" marB="81779"/>
                </a:tc>
                <a:extLst>
                  <a:ext uri="{0D108BD9-81ED-4DB2-BD59-A6C34878D82A}">
                    <a16:rowId xmlns:a16="http://schemas.microsoft.com/office/drawing/2014/main" val="1956391920"/>
                  </a:ext>
                </a:extLst>
              </a:tr>
              <a:tr h="719653">
                <a:tc>
                  <a:txBody>
                    <a:bodyPr/>
                    <a:lstStyle/>
                    <a:p>
                      <a:r>
                        <a:rPr lang="en-US" sz="3200"/>
                        <a:t>Memory</a:t>
                      </a:r>
                    </a:p>
                  </a:txBody>
                  <a:tcPr marL="163557" marR="163557" marT="81779" marB="81779"/>
                </a:tc>
                <a:tc>
                  <a:txBody>
                    <a:bodyPr/>
                    <a:lstStyle/>
                    <a:p>
                      <a:r>
                        <a:rPr lang="en-US" sz="3200"/>
                        <a:t>58 </a:t>
                      </a:r>
                      <a:r>
                        <a:rPr lang="en-US" sz="3200" err="1"/>
                        <a:t>gb</a:t>
                      </a:r>
                      <a:endParaRPr lang="en-US" sz="3200"/>
                    </a:p>
                  </a:txBody>
                  <a:tcPr marL="163557" marR="163557" marT="81779" marB="81779"/>
                </a:tc>
                <a:extLst>
                  <a:ext uri="{0D108BD9-81ED-4DB2-BD59-A6C34878D82A}">
                    <a16:rowId xmlns:a16="http://schemas.microsoft.com/office/drawing/2014/main" val="357776022"/>
                  </a:ext>
                </a:extLst>
              </a:tr>
            </a:tbl>
          </a:graphicData>
        </a:graphic>
      </p:graphicFrame>
    </p:spTree>
    <p:extLst>
      <p:ext uri="{BB962C8B-B14F-4D97-AF65-F5344CB8AC3E}">
        <p14:creationId xmlns:p14="http://schemas.microsoft.com/office/powerpoint/2010/main" val="2191470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F72780-EB63-04ED-F05E-75A74237486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Workflow Chart</a:t>
            </a:r>
          </a:p>
        </p:txBody>
      </p:sp>
      <p:pic>
        <p:nvPicPr>
          <p:cNvPr id="7" name="Content Placeholder 6" descr="A diagram of a workflow chart&#10;&#10;Description automatically generated">
            <a:extLst>
              <a:ext uri="{FF2B5EF4-FFF2-40B4-BE49-F238E27FC236}">
                <a16:creationId xmlns:a16="http://schemas.microsoft.com/office/drawing/2014/main" id="{E6BA5EB4-109E-38D0-2B9E-F6CAC1A8BF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885073"/>
            <a:ext cx="6780700" cy="5085525"/>
          </a:xfrm>
          <a:prstGeom prst="rect">
            <a:avLst/>
          </a:prstGeom>
        </p:spPr>
      </p:pic>
    </p:spTree>
    <p:extLst>
      <p:ext uri="{BB962C8B-B14F-4D97-AF65-F5344CB8AC3E}">
        <p14:creationId xmlns:p14="http://schemas.microsoft.com/office/powerpoint/2010/main" val="2929459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89120-6796-4059-3D7E-F12E9EB0B6D7}"/>
              </a:ext>
            </a:extLst>
          </p:cNvPr>
          <p:cNvSpPr>
            <a:spLocks noGrp="1"/>
          </p:cNvSpPr>
          <p:nvPr>
            <p:ph type="title"/>
          </p:nvPr>
        </p:nvSpPr>
        <p:spPr>
          <a:xfrm>
            <a:off x="428767" y="331006"/>
            <a:ext cx="3350526" cy="1018489"/>
          </a:xfrm>
        </p:spPr>
        <p:txBody>
          <a:bodyPr/>
          <a:lstStyle/>
          <a:p>
            <a:pPr algn="ctr"/>
            <a:r>
              <a:rPr lang="en-US"/>
              <a:t>Data Cleaning</a:t>
            </a:r>
          </a:p>
        </p:txBody>
      </p:sp>
      <p:sp>
        <p:nvSpPr>
          <p:cNvPr id="3" name="Content Placeholder 2">
            <a:extLst>
              <a:ext uri="{FF2B5EF4-FFF2-40B4-BE49-F238E27FC236}">
                <a16:creationId xmlns:a16="http://schemas.microsoft.com/office/drawing/2014/main" id="{C6FA7EA1-55AB-2AA2-98CD-C3E89360487E}"/>
              </a:ext>
            </a:extLst>
          </p:cNvPr>
          <p:cNvSpPr>
            <a:spLocks noGrp="1"/>
          </p:cNvSpPr>
          <p:nvPr>
            <p:ph idx="1"/>
          </p:nvPr>
        </p:nvSpPr>
        <p:spPr>
          <a:xfrm>
            <a:off x="428768" y="1222849"/>
            <a:ext cx="11505061" cy="4954114"/>
          </a:xfrm>
        </p:spPr>
        <p:txBody>
          <a:bodyPr vert="horz" lIns="91440" tIns="45720" rIns="91440" bIns="45720" rtlCol="0" anchor="t">
            <a:normAutofit/>
          </a:bodyPr>
          <a:lstStyle/>
          <a:p>
            <a:pPr>
              <a:buNone/>
            </a:pPr>
            <a:r>
              <a:rPr lang="en-US" sz="2400" dirty="0">
                <a:latin typeface="Times New Roman"/>
                <a:ea typeface="+mn-lt"/>
                <a:cs typeface="+mn-lt"/>
              </a:rPr>
              <a:t>Making sure the data was ready for analysis was tedious. Luckily, we were able to use some viable resources and techniques to accomplish the cleaning process successfully.</a:t>
            </a:r>
            <a:endParaRPr lang="en-US" sz="2400" dirty="0">
              <a:latin typeface="Times New Roman"/>
              <a:cs typeface="Times New Roman"/>
            </a:endParaRPr>
          </a:p>
          <a:p>
            <a:pPr lvl="1">
              <a:buFont typeface="Arial"/>
              <a:buChar char="•"/>
            </a:pPr>
            <a:r>
              <a:rPr lang="en-US" dirty="0">
                <a:latin typeface="Times New Roman"/>
                <a:ea typeface="+mn-lt"/>
                <a:cs typeface="+mn-lt"/>
              </a:rPr>
              <a:t>The comma delimiter created separation issues since commas were found within data entries, so we had to find a delimiter that was more unique. We figured Pipe ' | ' was a better option.</a:t>
            </a:r>
            <a:endParaRPr lang="en-US" dirty="0">
              <a:latin typeface="Times New Roman"/>
              <a:cs typeface="Times New Roman"/>
            </a:endParaRPr>
          </a:p>
          <a:p>
            <a:pPr lvl="1">
              <a:buFont typeface="Arial"/>
              <a:buChar char="•"/>
            </a:pPr>
            <a:r>
              <a:rPr lang="en-US" dirty="0">
                <a:latin typeface="Times New Roman"/>
                <a:ea typeface="+mn-lt"/>
                <a:cs typeface="+mn-lt"/>
              </a:rPr>
              <a:t>Though pipe was also found within data entries, it was less frequent and deleting the character would not affect the integrity of the data. </a:t>
            </a:r>
          </a:p>
          <a:p>
            <a:pPr lvl="1">
              <a:buFont typeface="Arial"/>
              <a:buChar char="•"/>
            </a:pPr>
            <a:r>
              <a:rPr lang="en-US" dirty="0">
                <a:latin typeface="Times New Roman"/>
                <a:ea typeface="+mn-lt"/>
                <a:cs typeface="+mn-lt"/>
              </a:rPr>
              <a:t>We first uploaded the entire file onto Linux server and used Bash to delete all the pipe characters in the file, then copied the file back to local storage.</a:t>
            </a:r>
            <a:endParaRPr lang="en-US" dirty="0">
              <a:latin typeface="Times New Roman"/>
              <a:cs typeface="Times New Roman"/>
            </a:endParaRPr>
          </a:p>
          <a:p>
            <a:pPr lvl="1">
              <a:buFont typeface="Arial"/>
              <a:buChar char="•"/>
            </a:pPr>
            <a:r>
              <a:rPr lang="en-US" dirty="0">
                <a:latin typeface="Times New Roman"/>
                <a:ea typeface="+mn-lt"/>
                <a:cs typeface="+mn-lt"/>
              </a:rPr>
              <a:t>We utilized </a:t>
            </a:r>
            <a:r>
              <a:rPr lang="en-US" dirty="0" err="1">
                <a:latin typeface="Times New Roman"/>
                <a:ea typeface="+mn-lt"/>
                <a:cs typeface="+mn-lt"/>
              </a:rPr>
              <a:t>CSViewer</a:t>
            </a:r>
            <a:r>
              <a:rPr lang="en-US" dirty="0">
                <a:latin typeface="Times New Roman"/>
                <a:ea typeface="+mn-lt"/>
                <a:cs typeface="+mn-lt"/>
              </a:rPr>
              <a:t> to get rid of unnecessary columns and modify the file to use pipe as the new delimiter. </a:t>
            </a:r>
            <a:endParaRPr lang="en-US" dirty="0">
              <a:latin typeface="Times New Roman"/>
              <a:cs typeface="Times New Roman"/>
            </a:endParaRPr>
          </a:p>
          <a:p>
            <a:pPr indent="0">
              <a:buNone/>
            </a:pPr>
            <a:r>
              <a:rPr lang="en-US" sz="2400" dirty="0">
                <a:latin typeface="Times New Roman"/>
                <a:ea typeface="+mn-lt"/>
                <a:cs typeface="+mn-lt"/>
              </a:rPr>
              <a:t>Now that we're sure pipe character is only used as the delimiter, our data is clean of separation issues, and we could begin to create tables with consistent and accurate data.</a:t>
            </a:r>
            <a:endParaRPr lang="en-US" sz="2400" dirty="0">
              <a:latin typeface="Times New Roman"/>
              <a:cs typeface="Times New Roman"/>
            </a:endParaRPr>
          </a:p>
        </p:txBody>
      </p:sp>
    </p:spTree>
    <p:extLst>
      <p:ext uri="{BB962C8B-B14F-4D97-AF65-F5344CB8AC3E}">
        <p14:creationId xmlns:p14="http://schemas.microsoft.com/office/powerpoint/2010/main" val="1384261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AEC96-69F5-9A53-E202-764BFBE54DB6}"/>
              </a:ext>
            </a:extLst>
          </p:cNvPr>
          <p:cNvSpPr>
            <a:spLocks noGrp="1"/>
          </p:cNvSpPr>
          <p:nvPr>
            <p:ph type="title"/>
          </p:nvPr>
        </p:nvSpPr>
        <p:spPr/>
        <p:txBody>
          <a:bodyPr/>
          <a:lstStyle/>
          <a:p>
            <a:r>
              <a:rPr lang="en-US"/>
              <a:t>Visualization 1</a:t>
            </a:r>
          </a:p>
        </p:txBody>
      </p:sp>
      <p:pic>
        <p:nvPicPr>
          <p:cNvPr id="1026" name="Picture 2">
            <a:extLst>
              <a:ext uri="{FF2B5EF4-FFF2-40B4-BE49-F238E27FC236}">
                <a16:creationId xmlns:a16="http://schemas.microsoft.com/office/drawing/2014/main" id="{0579B7AC-C82A-8671-6941-28B3B1A423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6972" y="1500381"/>
            <a:ext cx="9247346" cy="515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8942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BBEAD06AFD62140896DF85BF221B9DD" ma:contentTypeVersion="9" ma:contentTypeDescription="Create a new document." ma:contentTypeScope="" ma:versionID="49939478a9a6f89056dd9046db7b1d67">
  <xsd:schema xmlns:xsd="http://www.w3.org/2001/XMLSchema" xmlns:xs="http://www.w3.org/2001/XMLSchema" xmlns:p="http://schemas.microsoft.com/office/2006/metadata/properties" xmlns:ns3="0554bb5d-bd30-404a-8d77-79b29ec32ed9" xmlns:ns4="50cadfc8-b5a6-40ac-9749-7e8b660b9693" targetNamespace="http://schemas.microsoft.com/office/2006/metadata/properties" ma:root="true" ma:fieldsID="e354787e82b36a6dbf7992acac8a080f" ns3:_="" ns4:_="">
    <xsd:import namespace="0554bb5d-bd30-404a-8d77-79b29ec32ed9"/>
    <xsd:import namespace="50cadfc8-b5a6-40ac-9749-7e8b660b969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54bb5d-bd30-404a-8d77-79b29ec32e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cadfc8-b5a6-40ac-9749-7e8b660b969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0554bb5d-bd30-404a-8d77-79b29ec32ed9" xsi:nil="true"/>
  </documentManagement>
</p:properties>
</file>

<file path=customXml/itemProps1.xml><?xml version="1.0" encoding="utf-8"?>
<ds:datastoreItem xmlns:ds="http://schemas.openxmlformats.org/officeDocument/2006/customXml" ds:itemID="{8BCD6887-AFE5-478A-A63A-F0A2ACC2CE76}">
  <ds:schemaRefs>
    <ds:schemaRef ds:uri="http://schemas.microsoft.com/sharepoint/v3/contenttype/forms"/>
  </ds:schemaRefs>
</ds:datastoreItem>
</file>

<file path=customXml/itemProps2.xml><?xml version="1.0" encoding="utf-8"?>
<ds:datastoreItem xmlns:ds="http://schemas.openxmlformats.org/officeDocument/2006/customXml" ds:itemID="{24E8D814-17D8-4B3F-B930-8019C16040FD}">
  <ds:schemaRefs>
    <ds:schemaRef ds:uri="0554bb5d-bd30-404a-8d77-79b29ec32ed9"/>
    <ds:schemaRef ds:uri="50cadfc8-b5a6-40ac-9749-7e8b660b96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C38B363-1376-44CD-88CA-6C08807D2DDA}">
  <ds:schemaRefs>
    <ds:schemaRef ds:uri="0554bb5d-bd30-404a-8d77-79b29ec32ed9"/>
    <ds:schemaRef ds:uri="50cadfc8-b5a6-40ac-9749-7e8b660b969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795</Words>
  <Application>Microsoft Office PowerPoint</Application>
  <PresentationFormat>Widescreen</PresentationFormat>
  <Paragraphs>70</Paragraphs>
  <Slides>25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Lexend</vt:lpstr>
      <vt:lpstr>Times New Roman</vt:lpstr>
      <vt:lpstr>Office Theme</vt:lpstr>
      <vt:lpstr>Discogs Album Database- More than 16 million releases Using Hadoop</vt:lpstr>
      <vt:lpstr>Abstract</vt:lpstr>
      <vt:lpstr>Discogs</vt:lpstr>
      <vt:lpstr>Specification</vt:lpstr>
      <vt:lpstr>Specifications Cont.</vt:lpstr>
      <vt:lpstr>Experimental Specifications</vt:lpstr>
      <vt:lpstr>Workflow Chart</vt:lpstr>
      <vt:lpstr>Data Cleaning</vt:lpstr>
      <vt:lpstr>Visualization 1</vt:lpstr>
      <vt:lpstr>Visualization 1 Code</vt:lpstr>
      <vt:lpstr>Visualization 2</vt:lpstr>
      <vt:lpstr>Visualization 2 Code</vt:lpstr>
      <vt:lpstr>Visualization 3</vt:lpstr>
      <vt:lpstr>Visualization 3 Cont.</vt:lpstr>
      <vt:lpstr>Visualization 3 Code</vt:lpstr>
      <vt:lpstr>Visualization 4 </vt:lpstr>
      <vt:lpstr>Visualization 4 Cont.</vt:lpstr>
      <vt:lpstr>Visualization 4 Code</vt:lpstr>
      <vt:lpstr>Visualization 5</vt:lpstr>
      <vt:lpstr>Visualization 5 Code</vt:lpstr>
      <vt:lpstr>Visualization 6</vt:lpstr>
      <vt:lpstr>Visualization 6 Code</vt:lpstr>
      <vt:lpstr>Visualization 7</vt:lpstr>
      <vt:lpstr>Visualization 7 Code</vt:lpstr>
      <vt:lpstr>For More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Discogs Album Database- More than 16 million releases Using Hadoop</dc:title>
  <dc:creator>Garrido, Daniel</dc:creator>
  <cp:lastModifiedBy>Garrido, Daniel</cp:lastModifiedBy>
  <cp:revision>2</cp:revision>
  <dcterms:created xsi:type="dcterms:W3CDTF">2023-11-29T21:50:46Z</dcterms:created>
  <dcterms:modified xsi:type="dcterms:W3CDTF">2023-12-13T05:57:35Z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0x010100FBBEAD06AFD62140896DF85BF221B9DD</vt:lpwstr>
  </property>
</Properties>
</file>